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76" r:id="rId2"/>
    <p:sldId id="284" r:id="rId3"/>
    <p:sldId id="261" r:id="rId4"/>
    <p:sldId id="334" r:id="rId5"/>
    <p:sldId id="356" r:id="rId6"/>
    <p:sldId id="377" r:id="rId7"/>
    <p:sldId id="378" r:id="rId8"/>
    <p:sldId id="257" r:id="rId9"/>
    <p:sldId id="258" r:id="rId10"/>
    <p:sldId id="324" r:id="rId11"/>
    <p:sldId id="315" r:id="rId12"/>
    <p:sldId id="316" r:id="rId13"/>
    <p:sldId id="379" r:id="rId14"/>
    <p:sldId id="322" r:id="rId15"/>
    <p:sldId id="323" r:id="rId16"/>
    <p:sldId id="321" r:id="rId17"/>
    <p:sldId id="330" r:id="rId18"/>
    <p:sldId id="317" r:id="rId19"/>
    <p:sldId id="380" r:id="rId20"/>
    <p:sldId id="382" r:id="rId21"/>
    <p:sldId id="381" r:id="rId22"/>
    <p:sldId id="328" r:id="rId23"/>
    <p:sldId id="329" r:id="rId24"/>
    <p:sldId id="383" r:id="rId25"/>
    <p:sldId id="326" r:id="rId26"/>
    <p:sldId id="327" r:id="rId27"/>
    <p:sldId id="263" r:id="rId28"/>
    <p:sldId id="385" r:id="rId29"/>
    <p:sldId id="274" r:id="rId30"/>
    <p:sldId id="279" r:id="rId31"/>
    <p:sldId id="386" r:id="rId32"/>
    <p:sldId id="387" r:id="rId33"/>
    <p:sldId id="388" r:id="rId34"/>
    <p:sldId id="373" r:id="rId35"/>
    <p:sldId id="389" r:id="rId36"/>
    <p:sldId id="390" r:id="rId37"/>
    <p:sldId id="350" r:id="rId38"/>
    <p:sldId id="351" r:id="rId39"/>
    <p:sldId id="391" r:id="rId40"/>
  </p:sldIdLst>
  <p:sldSz cx="9144000" cy="6858000" type="screen4x3"/>
  <p:notesSz cx="6858000" cy="9144000"/>
  <p:defaultTextStyle>
    <a:defPPr>
      <a:defRPr lang="en-US"/>
    </a:defPPr>
    <a:lvl1pPr algn="l" rtl="0" fontAlgn="base">
      <a:spcBef>
        <a:spcPct val="0"/>
      </a:spcBef>
      <a:spcAft>
        <a:spcPct val="0"/>
      </a:spcAft>
      <a:defRPr sz="3200" kern="1200">
        <a:solidFill>
          <a:srgbClr val="FF0000"/>
        </a:solidFill>
        <a:latin typeface="Arial" charset="0"/>
        <a:ea typeface="+mn-ea"/>
        <a:cs typeface="+mn-cs"/>
      </a:defRPr>
    </a:lvl1pPr>
    <a:lvl2pPr marL="457200" algn="l" rtl="0" fontAlgn="base">
      <a:spcBef>
        <a:spcPct val="0"/>
      </a:spcBef>
      <a:spcAft>
        <a:spcPct val="0"/>
      </a:spcAft>
      <a:defRPr sz="3200" kern="1200">
        <a:solidFill>
          <a:srgbClr val="FF0000"/>
        </a:solidFill>
        <a:latin typeface="Arial" charset="0"/>
        <a:ea typeface="+mn-ea"/>
        <a:cs typeface="+mn-cs"/>
      </a:defRPr>
    </a:lvl2pPr>
    <a:lvl3pPr marL="914400" algn="l" rtl="0" fontAlgn="base">
      <a:spcBef>
        <a:spcPct val="0"/>
      </a:spcBef>
      <a:spcAft>
        <a:spcPct val="0"/>
      </a:spcAft>
      <a:defRPr sz="3200" kern="1200">
        <a:solidFill>
          <a:srgbClr val="FF0000"/>
        </a:solidFill>
        <a:latin typeface="Arial" charset="0"/>
        <a:ea typeface="+mn-ea"/>
        <a:cs typeface="+mn-cs"/>
      </a:defRPr>
    </a:lvl3pPr>
    <a:lvl4pPr marL="1371600" algn="l" rtl="0" fontAlgn="base">
      <a:spcBef>
        <a:spcPct val="0"/>
      </a:spcBef>
      <a:spcAft>
        <a:spcPct val="0"/>
      </a:spcAft>
      <a:defRPr sz="3200" kern="1200">
        <a:solidFill>
          <a:srgbClr val="FF0000"/>
        </a:solidFill>
        <a:latin typeface="Arial" charset="0"/>
        <a:ea typeface="+mn-ea"/>
        <a:cs typeface="+mn-cs"/>
      </a:defRPr>
    </a:lvl4pPr>
    <a:lvl5pPr marL="1828800" algn="l" rtl="0" fontAlgn="base">
      <a:spcBef>
        <a:spcPct val="0"/>
      </a:spcBef>
      <a:spcAft>
        <a:spcPct val="0"/>
      </a:spcAft>
      <a:defRPr sz="3200" kern="1200">
        <a:solidFill>
          <a:srgbClr val="FF0000"/>
        </a:solidFill>
        <a:latin typeface="Arial" charset="0"/>
        <a:ea typeface="+mn-ea"/>
        <a:cs typeface="+mn-cs"/>
      </a:defRPr>
    </a:lvl5pPr>
    <a:lvl6pPr marL="2286000" algn="l" defTabSz="914400" rtl="0" eaLnBrk="1" latinLnBrk="0" hangingPunct="1">
      <a:defRPr sz="3200" kern="1200">
        <a:solidFill>
          <a:srgbClr val="FF0000"/>
        </a:solidFill>
        <a:latin typeface="Arial" charset="0"/>
        <a:ea typeface="+mn-ea"/>
        <a:cs typeface="+mn-cs"/>
      </a:defRPr>
    </a:lvl6pPr>
    <a:lvl7pPr marL="2743200" algn="l" defTabSz="914400" rtl="0" eaLnBrk="1" latinLnBrk="0" hangingPunct="1">
      <a:defRPr sz="3200" kern="1200">
        <a:solidFill>
          <a:srgbClr val="FF0000"/>
        </a:solidFill>
        <a:latin typeface="Arial" charset="0"/>
        <a:ea typeface="+mn-ea"/>
        <a:cs typeface="+mn-cs"/>
      </a:defRPr>
    </a:lvl7pPr>
    <a:lvl8pPr marL="3200400" algn="l" defTabSz="914400" rtl="0" eaLnBrk="1" latinLnBrk="0" hangingPunct="1">
      <a:defRPr sz="3200" kern="1200">
        <a:solidFill>
          <a:srgbClr val="FF0000"/>
        </a:solidFill>
        <a:latin typeface="Arial" charset="0"/>
        <a:ea typeface="+mn-ea"/>
        <a:cs typeface="+mn-cs"/>
      </a:defRPr>
    </a:lvl8pPr>
    <a:lvl9pPr marL="3657600" algn="l" defTabSz="914400" rtl="0" eaLnBrk="1" latinLnBrk="0" hangingPunct="1">
      <a:defRPr sz="3200"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AEC"/>
    <a:srgbClr val="C5E2E5"/>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78424" autoAdjust="0"/>
  </p:normalViewPr>
  <p:slideViewPr>
    <p:cSldViewPr showGuides="1">
      <p:cViewPr>
        <p:scale>
          <a:sx n="50" d="100"/>
          <a:sy n="50" d="100"/>
        </p:scale>
        <p:origin x="-1075" y="-3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4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a:p>
        </p:txBody>
      </p:sp>
      <p:sp>
        <p:nvSpPr>
          <p:cNvPr id="96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B0612704-74EF-4F8B-B0E9-543A0382009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57FAC90-92EF-42C8-A6C2-8B3D002E51F8}" type="slidenum">
              <a:rPr lang="en-US" smtClean="0"/>
              <a:pPr/>
              <a:t>1</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Behold the Grand Tetons! They’re about as Basin and </a:t>
            </a:r>
            <a:r>
              <a:rPr lang="en-US" dirty="0" err="1" smtClean="0"/>
              <a:t>Rangey</a:t>
            </a:r>
            <a:r>
              <a:rPr lang="en-US" dirty="0" smtClean="0"/>
              <a:t> as you can get!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31E4AD0-411A-4438-953B-801346FD4F7E}" type="slidenum">
              <a:rPr lang="en-US" smtClean="0"/>
              <a:pPr/>
              <a:t>10</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smtClean="0"/>
              <a:t>If you climb up to the top of the range your reward is both a nice view and a view of gneiss.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18001B4-BC76-4A13-86A2-7336397A4A8B}" type="slidenum">
              <a:rPr lang="en-US" smtClean="0"/>
              <a:pPr/>
              <a:t>11</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Gneiss is a high-grade metamorphic rock characterized compositional banding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dirty="0" smtClean="0"/>
              <a:t>… and coarse, inter-grown crystals.</a:t>
            </a:r>
          </a:p>
        </p:txBody>
      </p:sp>
      <p:sp>
        <p:nvSpPr>
          <p:cNvPr id="108548" name="Slide Number Placeholder 3"/>
          <p:cNvSpPr>
            <a:spLocks noGrp="1"/>
          </p:cNvSpPr>
          <p:nvPr>
            <p:ph type="sldNum" sz="quarter" idx="5"/>
          </p:nvPr>
        </p:nvSpPr>
        <p:spPr>
          <a:noFill/>
        </p:spPr>
        <p:txBody>
          <a:bodyPr/>
          <a:lstStyle/>
          <a:p>
            <a:fld id="{C2E6A2B5-84A3-41A5-91AB-757B101F2EBF}"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7544319-5E74-4DAD-A80D-A606BD5459EF}" type="slidenum">
              <a:rPr lang="en-US" smtClean="0"/>
              <a:pPr/>
              <a:t>13</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dirty="0" smtClean="0"/>
              <a:t>It is typically formed in the deepest roots of mountain ranges by granulite-grade Barrovian metamorphism.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3047861-D5B8-41A0-837A-C5DEED131E6F}" type="slidenum">
              <a:rPr lang="en-US" smtClean="0"/>
              <a:pPr/>
              <a:t>14</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smtClean="0"/>
              <a:t>Here we see the Cambrian Flathead sandstone nonconformably resting atop Mt Moran and a vertical, Proterozoic diabase dike.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39B38F-F6CB-45A5-882D-0C233A651A2E}" type="slidenum">
              <a:rPr lang="en-US" smtClean="0"/>
              <a:pPr/>
              <a:t>15</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The Flathead sandstone is part of a gently tilted sequence of lower Paleozoic sedimentary rocks on western part of Teton Range.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BA7142F-2CDA-4222-992E-E93195AE71E2}" type="slidenum">
              <a:rPr lang="en-US" smtClean="0"/>
              <a:pPr/>
              <a:t>16</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The Flathead Sandstone is middle Cambrian in age and represents the sandy shoreline of a marine transgression sequence. If you look closely you can see that the freshly exposed sandstone is fairly light in color, indicating that it is quartz-rich. Considering that this quartz sandstone rests nonconformably on the gneiss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02D593D-988D-4FE2-A721-27CDA0A844DC}" type="slidenum">
              <a:rPr lang="en-US" smtClean="0"/>
              <a:pPr/>
              <a:t>17</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sz="1000" dirty="0" smtClean="0"/>
              <a:t>… what tectonic situation does this assemblage of rocks suggest? Come on now; think about the Wilson Cycle…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n-US" dirty="0" smtClean="0"/>
              <a:t>Remember this diagram? If you do then you will also remember it as a DCM – a divergent continental margin. So this part of North America was near the shoreline of a DCM during the Cambrian.</a:t>
            </a:r>
          </a:p>
        </p:txBody>
      </p:sp>
      <p:sp>
        <p:nvSpPr>
          <p:cNvPr id="114692" name="Slide Number Placeholder 3"/>
          <p:cNvSpPr>
            <a:spLocks noGrp="1"/>
          </p:cNvSpPr>
          <p:nvPr>
            <p:ph type="sldNum" sz="quarter" idx="5"/>
          </p:nvPr>
        </p:nvSpPr>
        <p:spPr>
          <a:noFill/>
        </p:spPr>
        <p:txBody>
          <a:bodyPr/>
          <a:lstStyle/>
          <a:p>
            <a:fld id="{66EBB50E-293F-45D4-A0A3-3D6112266185}"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noFill/>
          <a:ln/>
        </p:spPr>
      </p:sp>
      <p:sp>
        <p:nvSpPr>
          <p:cNvPr id="115715" name="Notes Placeholder 2"/>
          <p:cNvSpPr>
            <a:spLocks noGrp="1"/>
          </p:cNvSpPr>
          <p:nvPr>
            <p:ph type="body" idx="1"/>
          </p:nvPr>
        </p:nvSpPr>
        <p:spPr>
          <a:noFill/>
          <a:ln/>
        </p:spPr>
        <p:txBody>
          <a:bodyPr/>
          <a:lstStyle/>
          <a:p>
            <a:pPr eaLnBrk="1" hangingPunct="1"/>
            <a:r>
              <a:rPr lang="en-US" dirty="0" smtClean="0"/>
              <a:t>That should make sense if you recall that the break-up of Rodinia and Pannotia included the rifting of North America from Australia and Antarctica,</a:t>
            </a:r>
          </a:p>
        </p:txBody>
      </p:sp>
      <p:sp>
        <p:nvSpPr>
          <p:cNvPr id="115716" name="Slide Number Placeholder 3"/>
          <p:cNvSpPr>
            <a:spLocks noGrp="1"/>
          </p:cNvSpPr>
          <p:nvPr>
            <p:ph type="sldNum" sz="quarter" idx="5"/>
          </p:nvPr>
        </p:nvSpPr>
        <p:spPr>
          <a:noFill/>
        </p:spPr>
        <p:txBody>
          <a:bodyPr/>
          <a:lstStyle/>
          <a:p>
            <a:fld id="{29851C07-0332-4C01-8EB6-5EC4FA55F4DC}"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569B319-AAEC-4A11-AFD9-46D4FDFACEAD}" type="slidenum">
              <a:rPr lang="en-US" smtClean="0"/>
              <a:pPr/>
              <a:t>2</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z="1000" dirty="0" smtClean="0"/>
              <a:t>This is a little surprising, because geographically they barely qualify as Basin and Range. Being located at the farthest northeast tip of the province, however, is exactly what made them so quintessentially Basin and </a:t>
            </a:r>
            <a:r>
              <a:rPr lang="en-US" sz="1000" dirty="0" err="1" smtClean="0"/>
              <a:t>Rangey</a:t>
            </a:r>
            <a:r>
              <a:rPr lang="en-US" sz="1000" dirty="0"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t>… and that supercontinent rifting is always followed by a period of prolonged sea-level rise.</a:t>
            </a:r>
          </a:p>
        </p:txBody>
      </p:sp>
      <p:sp>
        <p:nvSpPr>
          <p:cNvPr id="116740" name="Slide Number Placeholder 3"/>
          <p:cNvSpPr>
            <a:spLocks noGrp="1"/>
          </p:cNvSpPr>
          <p:nvPr>
            <p:ph type="sldNum" sz="quarter" idx="5"/>
          </p:nvPr>
        </p:nvSpPr>
        <p:spPr>
          <a:noFill/>
        </p:spPr>
        <p:txBody>
          <a:bodyPr/>
          <a:lstStyle/>
          <a:p>
            <a:fld id="{57D9E4B0-F866-432C-B693-2F7285E9A35B}"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noFill/>
          <a:ln/>
        </p:spPr>
      </p:sp>
      <p:sp>
        <p:nvSpPr>
          <p:cNvPr id="117763" name="Notes Placeholder 2"/>
          <p:cNvSpPr>
            <a:spLocks noGrp="1"/>
          </p:cNvSpPr>
          <p:nvPr>
            <p:ph type="body" idx="1"/>
          </p:nvPr>
        </p:nvSpPr>
        <p:spPr>
          <a:noFill/>
          <a:ln/>
        </p:spPr>
        <p:txBody>
          <a:bodyPr/>
          <a:lstStyle/>
          <a:p>
            <a:pPr eaLnBrk="1" hangingPunct="1"/>
            <a:r>
              <a:rPr lang="en-US" dirty="0" smtClean="0"/>
              <a:t>See how it all fits? The area of the Grand Tetons was awash in shallow seas during the Cambrian.</a:t>
            </a:r>
          </a:p>
        </p:txBody>
      </p:sp>
      <p:sp>
        <p:nvSpPr>
          <p:cNvPr id="117764" name="Slide Number Placeholder 3"/>
          <p:cNvSpPr>
            <a:spLocks noGrp="1"/>
          </p:cNvSpPr>
          <p:nvPr>
            <p:ph type="sldNum" sz="quarter" idx="5"/>
          </p:nvPr>
        </p:nvSpPr>
        <p:spPr>
          <a:noFill/>
        </p:spPr>
        <p:txBody>
          <a:bodyPr/>
          <a:lstStyle/>
          <a:p>
            <a:fld id="{CC97B946-359D-4919-99AB-667106F0B475}"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D09D223-2C3D-47A8-92D5-61639D4D5321}" type="slidenum">
              <a:rPr lang="en-US" smtClean="0"/>
              <a:pPr/>
              <a:t>22</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dirty="0" smtClean="0"/>
              <a:t>Now let’s have a look at geologic structure – the orientation and arrangement of rock units in 3D space. Notice the Tetons’ gentle western slope …</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9086AA1-6F53-43BA-B2AD-72E5C0B4CAB7}" type="slidenum">
              <a:rPr lang="en-US" smtClean="0"/>
              <a:pPr/>
              <a:t>23</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dirty="0" smtClean="0"/>
              <a:t>… and much steeper eastern slope.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44C4DFF4-FA71-4522-929E-19B164E4B37B}" type="slidenum">
              <a:rPr lang="en-US" smtClean="0"/>
              <a:pPr/>
              <a:t>24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dirty="0" smtClean="0"/>
              <a:t>This arrangement is due to displacement along a major normal fault know as the Teton Fault.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ED1DEE3D-B897-42CA-BF34-DCC56B7EE988}" type="slidenum">
              <a:rPr lang="en-US" smtClean="0"/>
              <a:pPr/>
              <a:t>25</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smtClean="0"/>
              <a:t>By comparing the position of once-continuous Paleozoic rocks on either side of the Teton Fault, a whopping displacement of 30,000 feet is interpreted. That’s an enormous amount of uplift to take place over only the last 9 million years or so and amounts to an uplift rate of about 1 foot every 300-400 years.</a:t>
            </a:r>
            <a:br>
              <a:rPr lang="en-US" dirty="0" smtClean="0"/>
            </a:b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5E19DC3-3E3B-4111-91F1-A6F1377BCCBF}" type="slidenum">
              <a:rPr lang="en-US" smtClean="0"/>
              <a:pPr/>
              <a:t>26</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dirty="0" smtClean="0"/>
              <a:t>Your book attributes the gentle tilt of the Paleozoic rocks to differential fault displacement, meaning that the throw on the Teton Fault was greater than on some unseen fault to the west of the range. Bear in mind that this interpretation is based upon work done in 1938!!!!!!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614E9C4-F4E7-4D61-8404-1DC50DC34332}" type="slidenum">
              <a:rPr lang="en-US" smtClean="0"/>
              <a:pPr/>
              <a:t>27</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dirty="0" smtClean="0"/>
              <a:t>A more modern interpretation involves rotation along curved normal faults and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 the domino-toppling effect discussed in the previous lesson.</a:t>
            </a:r>
          </a:p>
        </p:txBody>
      </p:sp>
      <p:sp>
        <p:nvSpPr>
          <p:cNvPr id="124932" name="Slide Number Placeholder 3"/>
          <p:cNvSpPr>
            <a:spLocks noGrp="1"/>
          </p:cNvSpPr>
          <p:nvPr>
            <p:ph type="sldNum" sz="quarter" idx="5"/>
          </p:nvPr>
        </p:nvSpPr>
        <p:spPr>
          <a:noFill/>
        </p:spPr>
        <p:txBody>
          <a:bodyPr/>
          <a:lstStyle/>
          <a:p>
            <a:fld id="{40FE3A71-FE01-463F-8A21-8A813E6467E3}"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AE6D4B1-9980-410F-B2FC-A54ACD1172A9}" type="slidenum">
              <a:rPr lang="en-US" smtClean="0"/>
              <a:pPr/>
              <a:t>29</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Although the Teton Fault is buried by sediments in most places, in some places it cuts through the sediments and is easily seen on the surface.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B61692A-A13A-4427-984D-1CD72372B96F}" type="slidenum">
              <a:rPr lang="en-US" smtClean="0"/>
              <a:pPr/>
              <a:t>3</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That northerly position made them vulnerable to glaciation, which eroded the peaks into these majestic pyramidal forms,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It’s pretty easy to pick out the Teton Fault in this shaded relief map. Faults typically produce rather linear topographic features. There are other faults in the Tetons. Can you spot them?</a:t>
            </a:r>
          </a:p>
        </p:txBody>
      </p:sp>
      <p:sp>
        <p:nvSpPr>
          <p:cNvPr id="126980" name="Slide Number Placeholder 3"/>
          <p:cNvSpPr>
            <a:spLocks noGrp="1"/>
          </p:cNvSpPr>
          <p:nvPr>
            <p:ph type="sldNum" sz="quarter" idx="5"/>
          </p:nvPr>
        </p:nvSpPr>
        <p:spPr>
          <a:noFill/>
        </p:spPr>
        <p:txBody>
          <a:bodyPr/>
          <a:lstStyle/>
          <a:p>
            <a:fld id="{5BAEBF8D-F196-4E8E-824E-F6F83D5F21BF}"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There’s a nice lineation here produced by faulting, but the most important fault, other than the Teton Fault, is….</a:t>
            </a:r>
          </a:p>
        </p:txBody>
      </p:sp>
      <p:sp>
        <p:nvSpPr>
          <p:cNvPr id="128004" name="Slide Number Placeholder 3"/>
          <p:cNvSpPr>
            <a:spLocks noGrp="1"/>
          </p:cNvSpPr>
          <p:nvPr>
            <p:ph type="sldNum" sz="quarter" idx="5"/>
          </p:nvPr>
        </p:nvSpPr>
        <p:spPr>
          <a:noFill/>
        </p:spPr>
        <p:txBody>
          <a:bodyPr/>
          <a:lstStyle/>
          <a:p>
            <a:fld id="{BD6C4CB2-B0E7-43F8-A04A-4710D17EE755}"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t>… here, and it’s called the Buck Mountain fault.</a:t>
            </a:r>
          </a:p>
        </p:txBody>
      </p:sp>
      <p:sp>
        <p:nvSpPr>
          <p:cNvPr id="129028" name="Slide Number Placeholder 3"/>
          <p:cNvSpPr>
            <a:spLocks noGrp="1"/>
          </p:cNvSpPr>
          <p:nvPr>
            <p:ph type="sldNum" sz="quarter" idx="5"/>
          </p:nvPr>
        </p:nvSpPr>
        <p:spPr>
          <a:noFill/>
        </p:spPr>
        <p:txBody>
          <a:bodyPr/>
          <a:lstStyle/>
          <a:p>
            <a:fld id="{2A6F7CF7-F93B-492E-8728-F639EAA8AF60}"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8684B34-7360-44FA-A61A-6CEA1457D20F}" type="slidenum">
              <a:rPr lang="en-US" smtClean="0"/>
              <a:pPr/>
              <a:t>33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Buck Mountain Fault is a reverse fault – meaning that the block above the fault plane moves upwards, opposite to the pull of gravity. Such faults are typically produced by lateral compression, in this case associated with the early Cenozoic Laramide orogeny. You can see that the Buck Mountain Fault has lifted the Precambrian Rocks above the Paleozoic sedimentary rocks and contributes significantly to the overall relief of the central Tetons.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B03358C-44F4-4A58-BD5A-5D734FC8129E}" type="slidenum">
              <a:rPr lang="en-US" smtClean="0"/>
              <a:pPr/>
              <a:t>34</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dirty="0" smtClean="0"/>
              <a:t>There are other Laramide reverse faults in the area. The Spread Creek Fault is a good example of how compression affects the sedimentary rocks. Note in the cross section how the sedimentary rocks, because they are more flexible than the Precambrian metamorphic rocks, are folded near the fault.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F6470359-17C3-4F89-9859-2541316BC25D}" type="slidenum">
              <a:rPr lang="en-US" smtClean="0"/>
              <a:pPr/>
              <a:t>35</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t>Much the same thing happened along the Flat Creek Fault, but with ultimately disastrous consequences.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0774910-2EEE-423B-9B52-ED77E35540FF}" type="slidenum">
              <a:rPr lang="en-US" smtClean="0"/>
              <a:pPr/>
              <a:t>36</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The problem started because the fold was oriented in such a way as to tilt the sedimentary rocks towards the </a:t>
            </a:r>
            <a:r>
              <a:rPr lang="en-US" dirty="0" err="1" smtClean="0"/>
              <a:t>Gros</a:t>
            </a:r>
            <a:r>
              <a:rPr lang="en-US" dirty="0" smtClean="0"/>
              <a:t> </a:t>
            </a:r>
            <a:r>
              <a:rPr lang="en-US" dirty="0" err="1" smtClean="0"/>
              <a:t>Ventre</a:t>
            </a:r>
            <a:r>
              <a:rPr lang="en-US" dirty="0" smtClean="0"/>
              <a:t> River.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DA1F068-B032-4D46-B6C6-8312EE413DB1}" type="slidenum">
              <a:rPr lang="en-US" smtClean="0"/>
              <a:pPr/>
              <a:t>37</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By 1925 the river had eroded the base of these sedimentary rocks such that the tilted, water-saturated layers where left unsupported and the </a:t>
            </a:r>
            <a:r>
              <a:rPr lang="en-US" dirty="0" err="1" smtClean="0"/>
              <a:t>Gros</a:t>
            </a:r>
            <a:r>
              <a:rPr lang="en-US" dirty="0" smtClean="0"/>
              <a:t> </a:t>
            </a:r>
            <a:r>
              <a:rPr lang="en-US" dirty="0" err="1" smtClean="0"/>
              <a:t>Ventre</a:t>
            </a:r>
            <a:r>
              <a:rPr lang="en-US" dirty="0" smtClean="0"/>
              <a:t> landslide occurred. </a:t>
            </a:r>
            <a:r>
              <a:rPr lang="en-US" smtClean="0"/>
              <a:t>No one was </a:t>
            </a:r>
            <a:r>
              <a:rPr lang="en-US" dirty="0" smtClean="0"/>
              <a:t>injured in the actual slide,…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55E19B1-05C2-4CC2-B45B-8089EE5C97AF}" type="slidenum">
              <a:rPr lang="en-US" smtClean="0"/>
              <a:pPr/>
              <a:t>38</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dirty="0" smtClean="0"/>
              <a:t>… the debris flow blocked the valley and created Lower Slide Lake. Two years later, the debris dam gave way creating a flood that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9745847-154C-4056-B85D-56422E048A2A}" type="slidenum">
              <a:rPr lang="en-US" smtClean="0"/>
              <a:pPr/>
              <a:t>39</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 washed out the town of Kelly, WY – drowning six people.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CD46F7A-F8DA-4E60-B91A-3E727DC02A2A}" type="slidenum">
              <a:rPr lang="en-US" smtClean="0"/>
              <a:pPr/>
              <a:t>4</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 and filled the basins with flat-lying glacially-derived sediments.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0F39802-EFA3-4765-BE18-A985B08F3413}" type="slidenum">
              <a:rPr lang="en-US" smtClean="0"/>
              <a:pPr/>
              <a:t>5</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Glaciation contributes to that most striking feature of the Grand Tetons, the abrupt juxtaposition of a towering range against a broad flat valley, but it’s only half the story.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06A3CB2-6480-4C7C-93D6-28A0DF717350}" type="slidenum">
              <a:rPr lang="en-US" smtClean="0"/>
              <a:pPr/>
              <a:t>6</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sz="1000" dirty="0" smtClean="0"/>
              <a:t>Being positioned at edge of the Basin and Range also contributes to the youth of the Grand Tetons.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dirty="0" smtClean="0"/>
              <a:t>Youth implies a relatively small amount of extension,</a:t>
            </a:r>
            <a:r>
              <a:rPr lang="en-US" baseline="0" dirty="0" smtClean="0"/>
              <a:t> which</a:t>
            </a:r>
            <a:r>
              <a:rPr lang="en-US" dirty="0" smtClean="0"/>
              <a:t> as you will remember from the previous overview of the Basin and Range province, causes the fault-bounded sides of the basins to be especially steep.</a:t>
            </a:r>
          </a:p>
        </p:txBody>
      </p:sp>
      <p:sp>
        <p:nvSpPr>
          <p:cNvPr id="103428" name="Slide Number Placeholder 3"/>
          <p:cNvSpPr>
            <a:spLocks noGrp="1"/>
          </p:cNvSpPr>
          <p:nvPr>
            <p:ph type="sldNum" sz="quarter" idx="5"/>
          </p:nvPr>
        </p:nvSpPr>
        <p:spPr>
          <a:noFill/>
        </p:spPr>
        <p:txBody>
          <a:bodyPr/>
          <a:lstStyle/>
          <a:p>
            <a:fld id="{C05CC018-5B48-42C0-AADB-D6118E9D6788}"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8F48A83-D709-4366-95CC-246AB2F648D2}" type="slidenum">
              <a:rPr lang="en-US" smtClean="0"/>
              <a:pPr/>
              <a:t>8</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But there’s more than just glaciation and youthful extension to the geological story.  Lets zoom in on Mount Moran.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BDF0883-5CAD-4C4E-ABC3-83B4606B5D5B}" type="slidenum">
              <a:rPr lang="en-US" smtClean="0"/>
              <a:pPr/>
              <a:t>9</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The bulk of the range is comprised of Precambrian metamorphic and igneous rocks including several diabase dikes. Resting nonconformably above them lie a sequence of Paleozoic sedimentary rocks. You do remember what a nonconformity was don’t you?</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FAF67B-7E5D-416E-AE14-0DE09BA5D0A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7C8E2-6648-4C40-9EAE-BF177601AD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A17C3-0745-441D-95A6-4C257C12D0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63D020-5C4B-470A-A8C3-95C0932C42E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4AF841-9053-4ABE-A53B-DDAB3A4D698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4C3013-DB94-436F-8BA0-424190DDD96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6FBF4C-A6B0-43EC-AD2E-1A5480811F3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6E622D-DC5C-4352-B77A-C04F043A504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B3D0A6-7362-4BD8-B080-DAE8D15CFA5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9B3FEB-3B7F-44CC-AF39-02BE13F13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C82023-6CD6-4185-B2B3-425C8FF2A10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698BF093-3223-43DF-814C-C3C774EDD7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rand Teton 22 DBH"/>
          <p:cNvPicPr>
            <a:picLocks noChangeAspect="1" noChangeArrowheads="1"/>
          </p:cNvPicPr>
          <p:nvPr/>
        </p:nvPicPr>
        <p:blipFill>
          <a:blip r:embed="rId3"/>
          <a:srcRect/>
          <a:stretch>
            <a:fillRect/>
          </a:stretch>
        </p:blipFill>
        <p:spPr bwMode="auto">
          <a:xfrm>
            <a:off x="0" y="304800"/>
            <a:ext cx="9144000" cy="6170613"/>
          </a:xfrm>
          <a:prstGeom prst="rect">
            <a:avLst/>
          </a:prstGeom>
          <a:noFill/>
          <a:ln w="9525">
            <a:noFill/>
            <a:miter lim="800000"/>
            <a:headEnd/>
            <a:tailEnd/>
          </a:ln>
        </p:spPr>
      </p:pic>
      <p:sp>
        <p:nvSpPr>
          <p:cNvPr id="7171" name="Oval Callout 2"/>
          <p:cNvSpPr>
            <a:spLocks noChangeArrowheads="1"/>
          </p:cNvSpPr>
          <p:nvPr/>
        </p:nvSpPr>
        <p:spPr bwMode="auto">
          <a:xfrm flipH="1">
            <a:off x="990600" y="1219200"/>
            <a:ext cx="2667000" cy="1295400"/>
          </a:xfrm>
          <a:prstGeom prst="wedgeEllipseCallout">
            <a:avLst>
              <a:gd name="adj1" fmla="val -38792"/>
              <a:gd name="adj2" fmla="val 152417"/>
            </a:avLst>
          </a:prstGeom>
          <a:solidFill>
            <a:schemeClr val="bg1"/>
          </a:solidFill>
          <a:ln w="9525" algn="ctr">
            <a:solidFill>
              <a:schemeClr val="tx1"/>
            </a:solidFill>
            <a:round/>
            <a:headEnd/>
            <a:tailEnd/>
          </a:ln>
        </p:spPr>
        <p:txBody>
          <a:bodyPr/>
          <a:lstStyle/>
          <a:p>
            <a:r>
              <a:rPr lang="en-US" sz="1400" b="1" i="1">
                <a:solidFill>
                  <a:schemeClr val="tx1"/>
                </a:solidFill>
              </a:rPr>
              <a:t>Home, home on the Basin and Range... Where the continent stretches all day….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H outwashAndMorains"/>
          <p:cNvPicPr>
            <a:picLocks noChangeAspect="1" noChangeArrowheads="1"/>
          </p:cNvPicPr>
          <p:nvPr/>
        </p:nvPicPr>
        <p:blipFill>
          <a:blip r:embed="rId3"/>
          <a:srcRect/>
          <a:stretch>
            <a:fillRect/>
          </a:stretch>
        </p:blipFill>
        <p:spPr bwMode="auto">
          <a:xfrm>
            <a:off x="0" y="0"/>
            <a:ext cx="9144000" cy="5976938"/>
          </a:xfrm>
          <a:prstGeom prst="rect">
            <a:avLst/>
          </a:prstGeom>
          <a:noFill/>
          <a:ln w="9525">
            <a:noFill/>
            <a:miter lim="800000"/>
            <a:headEnd/>
            <a:tailEnd/>
          </a:ln>
        </p:spPr>
      </p:pic>
      <p:sp>
        <p:nvSpPr>
          <p:cNvPr id="16387" name="Text Box 3"/>
          <p:cNvSpPr txBox="1">
            <a:spLocks noChangeArrowheads="1"/>
          </p:cNvSpPr>
          <p:nvPr/>
        </p:nvSpPr>
        <p:spPr bwMode="auto">
          <a:xfrm>
            <a:off x="1828800" y="6096000"/>
            <a:ext cx="5715000" cy="579438"/>
          </a:xfrm>
          <a:prstGeom prst="rect">
            <a:avLst/>
          </a:prstGeom>
          <a:noFill/>
          <a:ln w="9525">
            <a:noFill/>
            <a:miter lim="800000"/>
            <a:headEnd/>
            <a:tailEnd/>
          </a:ln>
        </p:spPr>
        <p:txBody>
          <a:bodyPr>
            <a:spAutoFit/>
          </a:bodyPr>
          <a:lstStyle/>
          <a:p>
            <a:pPr algn="ctr">
              <a:spcBef>
                <a:spcPct val="50000"/>
              </a:spcBef>
            </a:pPr>
            <a:r>
              <a:rPr lang="en-US" b="1"/>
              <a:t>Gneiss view!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logneiss2"/>
          <p:cNvPicPr>
            <a:picLocks noChangeAspect="1" noChangeArrowheads="1"/>
          </p:cNvPicPr>
          <p:nvPr/>
        </p:nvPicPr>
        <p:blipFill>
          <a:blip r:embed="rId3"/>
          <a:srcRect/>
          <a:stretch>
            <a:fillRect/>
          </a:stretch>
        </p:blipFill>
        <p:spPr bwMode="auto">
          <a:xfrm>
            <a:off x="990600" y="-19050"/>
            <a:ext cx="71628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srcRect/>
          <a:stretch>
            <a:fillRect/>
          </a:stretch>
        </p:blipFill>
        <p:spPr bwMode="auto">
          <a:xfrm>
            <a:off x="0" y="342900"/>
            <a:ext cx="91313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volcmet4"/>
          <p:cNvPicPr>
            <a:picLocks noChangeAspect="1" noChangeArrowheads="1"/>
          </p:cNvPicPr>
          <p:nvPr/>
        </p:nvPicPr>
        <p:blipFill>
          <a:blip r:embed="rId3"/>
          <a:srcRect/>
          <a:stretch>
            <a:fillRect/>
          </a:stretch>
        </p:blipFill>
        <p:spPr bwMode="auto">
          <a:xfrm>
            <a:off x="0" y="490538"/>
            <a:ext cx="9144000" cy="6153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tmoran1archive"/>
          <p:cNvPicPr>
            <a:picLocks noChangeAspect="1" noChangeArrowheads="1"/>
          </p:cNvPicPr>
          <p:nvPr/>
        </p:nvPicPr>
        <p:blipFill>
          <a:blip r:embed="rId3"/>
          <a:srcRect/>
          <a:stretch>
            <a:fillRect/>
          </a:stretch>
        </p:blipFill>
        <p:spPr bwMode="auto">
          <a:xfrm>
            <a:off x="2209800" y="0"/>
            <a:ext cx="4581525" cy="6858000"/>
          </a:xfrm>
          <a:prstGeom prst="rect">
            <a:avLst/>
          </a:prstGeom>
          <a:noFill/>
          <a:ln w="9525">
            <a:noFill/>
            <a:miter lim="800000"/>
            <a:headEnd/>
            <a:tailEnd/>
          </a:ln>
        </p:spPr>
      </p:pic>
      <p:sp>
        <p:nvSpPr>
          <p:cNvPr id="3" name="Rectangle 3"/>
          <p:cNvSpPr>
            <a:spLocks noChangeArrowheads="1"/>
          </p:cNvSpPr>
          <p:nvPr/>
        </p:nvSpPr>
        <p:spPr bwMode="auto">
          <a:xfrm>
            <a:off x="3733800" y="0"/>
            <a:ext cx="3733800" cy="579438"/>
          </a:xfrm>
          <a:prstGeom prst="rect">
            <a:avLst/>
          </a:prstGeom>
          <a:noFill/>
          <a:ln w="9525">
            <a:noFill/>
            <a:miter lim="800000"/>
            <a:headEnd/>
            <a:tailEnd/>
          </a:ln>
        </p:spPr>
        <p:txBody>
          <a:bodyPr>
            <a:spAutoFit/>
          </a:bodyPr>
          <a:lstStyle/>
          <a:p>
            <a:pPr algn="ctr"/>
            <a:r>
              <a:rPr lang="en-US" b="1" dirty="0" smtClean="0">
                <a:effectLst>
                  <a:outerShdw blurRad="38100" dist="38100" dir="2700000" algn="tl">
                    <a:srgbClr val="000000">
                      <a:alpha val="43137"/>
                    </a:srgbClr>
                  </a:outerShdw>
                </a:effectLst>
              </a:rPr>
              <a:t>sandstone</a:t>
            </a:r>
            <a:r>
              <a:rPr lang="en-US" b="1" dirty="0" smtClean="0"/>
              <a:t> </a:t>
            </a:r>
            <a:endParaRPr lang="en-US" b="1" dirty="0"/>
          </a:p>
        </p:txBody>
      </p:sp>
      <p:sp>
        <p:nvSpPr>
          <p:cNvPr id="4" name="Line 5"/>
          <p:cNvSpPr>
            <a:spLocks noChangeShapeType="1"/>
          </p:cNvSpPr>
          <p:nvPr/>
        </p:nvSpPr>
        <p:spPr bwMode="auto">
          <a:xfrm flipH="1">
            <a:off x="4191000" y="533400"/>
            <a:ext cx="838200" cy="3810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rand Teton 07DF"/>
          <p:cNvPicPr>
            <a:picLocks noChangeAspect="1" noChangeArrowheads="1"/>
          </p:cNvPicPr>
          <p:nvPr/>
        </p:nvPicPr>
        <p:blipFill>
          <a:blip r:embed="rId3"/>
          <a:srcRect/>
          <a:stretch>
            <a:fillRect/>
          </a:stretch>
        </p:blipFill>
        <p:spPr bwMode="auto">
          <a:xfrm>
            <a:off x="0" y="0"/>
            <a:ext cx="9144000" cy="6089650"/>
          </a:xfrm>
          <a:prstGeom prst="rect">
            <a:avLst/>
          </a:prstGeom>
          <a:noFill/>
          <a:ln w="9525">
            <a:noFill/>
            <a:miter lim="800000"/>
            <a:headEnd/>
            <a:tailEnd/>
          </a:ln>
        </p:spPr>
      </p:pic>
      <p:sp>
        <p:nvSpPr>
          <p:cNvPr id="21507" name="Text Box 3"/>
          <p:cNvSpPr txBox="1">
            <a:spLocks noChangeArrowheads="1"/>
          </p:cNvSpPr>
          <p:nvPr/>
        </p:nvSpPr>
        <p:spPr bwMode="auto">
          <a:xfrm>
            <a:off x="228600" y="6172200"/>
            <a:ext cx="8915400" cy="519113"/>
          </a:xfrm>
          <a:prstGeom prst="rect">
            <a:avLst/>
          </a:prstGeom>
          <a:noFill/>
          <a:ln w="9525">
            <a:noFill/>
            <a:miter lim="800000"/>
            <a:headEnd/>
            <a:tailEnd/>
          </a:ln>
        </p:spPr>
        <p:txBody>
          <a:bodyPr>
            <a:spAutoFit/>
          </a:bodyPr>
          <a:lstStyle/>
          <a:p>
            <a:pPr>
              <a:spcBef>
                <a:spcPct val="50000"/>
              </a:spcBef>
            </a:pPr>
            <a:r>
              <a:rPr lang="en-US" sz="2800" b="1"/>
              <a:t>Cambrian sedimentary rocks (Flathead Sandstone)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lathead"/>
          <p:cNvPicPr>
            <a:picLocks noChangeAspect="1" noChangeArrowheads="1"/>
          </p:cNvPicPr>
          <p:nvPr/>
        </p:nvPicPr>
        <p:blipFill>
          <a:blip r:embed="rId3"/>
          <a:srcRect/>
          <a:stretch>
            <a:fillRect/>
          </a:stretch>
        </p:blipFill>
        <p:spPr bwMode="auto">
          <a:xfrm>
            <a:off x="20574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14400" y="2667000"/>
            <a:ext cx="7543800" cy="1190625"/>
          </a:xfrm>
          <a:prstGeom prst="rect">
            <a:avLst/>
          </a:prstGeom>
          <a:noFill/>
          <a:ln w="9525">
            <a:noFill/>
            <a:miter lim="800000"/>
            <a:headEnd/>
            <a:tailEnd/>
          </a:ln>
        </p:spPr>
        <p:txBody>
          <a:bodyPr>
            <a:spAutoFit/>
          </a:bodyPr>
          <a:lstStyle/>
          <a:p>
            <a:pPr algn="ctr">
              <a:spcBef>
                <a:spcPct val="50000"/>
              </a:spcBef>
            </a:pPr>
            <a:r>
              <a:rPr lang="en-US" sz="3600" b="1"/>
              <a:t>What tectonic situation does this assemblage of rocks suggest?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staged"/>
          <p:cNvPicPr>
            <a:picLocks noChangeAspect="1" noChangeArrowheads="1"/>
          </p:cNvPicPr>
          <p:nvPr/>
        </p:nvPicPr>
        <p:blipFill>
          <a:blip r:embed="rId3"/>
          <a:srcRect r="885"/>
          <a:stretch>
            <a:fillRect/>
          </a:stretch>
        </p:blipFill>
        <p:spPr bwMode="auto">
          <a:xfrm>
            <a:off x="228600" y="2743200"/>
            <a:ext cx="8534400" cy="1808163"/>
          </a:xfrm>
          <a:prstGeom prst="rect">
            <a:avLst/>
          </a:prstGeom>
          <a:noFill/>
          <a:ln w="9525">
            <a:noFill/>
            <a:miter lim="800000"/>
            <a:headEnd/>
            <a:tailEnd/>
          </a:ln>
        </p:spPr>
      </p:pic>
      <p:sp>
        <p:nvSpPr>
          <p:cNvPr id="24579" name="Rectangle 3"/>
          <p:cNvSpPr>
            <a:spLocks noChangeArrowheads="1"/>
          </p:cNvSpPr>
          <p:nvPr/>
        </p:nvSpPr>
        <p:spPr bwMode="auto">
          <a:xfrm>
            <a:off x="2133600" y="1371600"/>
            <a:ext cx="3733800" cy="579438"/>
          </a:xfrm>
          <a:prstGeom prst="rect">
            <a:avLst/>
          </a:prstGeom>
          <a:noFill/>
          <a:ln w="9525">
            <a:noFill/>
            <a:miter lim="800000"/>
            <a:headEnd/>
            <a:tailEnd/>
          </a:ln>
        </p:spPr>
        <p:txBody>
          <a:bodyPr>
            <a:spAutoFit/>
          </a:bodyPr>
          <a:lstStyle/>
          <a:p>
            <a:pPr algn="ctr"/>
            <a:r>
              <a:rPr lang="en-US" b="1" dirty="0"/>
              <a:t>quartz sandstone </a:t>
            </a:r>
          </a:p>
        </p:txBody>
      </p:sp>
      <p:sp>
        <p:nvSpPr>
          <p:cNvPr id="24580" name="Line 4"/>
          <p:cNvSpPr>
            <a:spLocks noChangeShapeType="1"/>
          </p:cNvSpPr>
          <p:nvPr/>
        </p:nvSpPr>
        <p:spPr bwMode="auto">
          <a:xfrm flipV="1">
            <a:off x="1676400" y="3581400"/>
            <a:ext cx="228600" cy="1295400"/>
          </a:xfrm>
          <a:prstGeom prst="line">
            <a:avLst/>
          </a:prstGeom>
          <a:noFill/>
          <a:ln w="38100">
            <a:solidFill>
              <a:srgbClr val="FF0000"/>
            </a:solidFill>
            <a:round/>
            <a:headEnd/>
            <a:tailEnd type="triangle" w="med" len="med"/>
          </a:ln>
        </p:spPr>
        <p:txBody>
          <a:bodyPr/>
          <a:lstStyle/>
          <a:p>
            <a:endParaRPr lang="en-US"/>
          </a:p>
        </p:txBody>
      </p:sp>
      <p:sp>
        <p:nvSpPr>
          <p:cNvPr id="24581" name="Line 5"/>
          <p:cNvSpPr>
            <a:spLocks noChangeShapeType="1"/>
          </p:cNvSpPr>
          <p:nvPr/>
        </p:nvSpPr>
        <p:spPr bwMode="auto">
          <a:xfrm flipH="1">
            <a:off x="2590800" y="1905000"/>
            <a:ext cx="1143000" cy="1066800"/>
          </a:xfrm>
          <a:prstGeom prst="line">
            <a:avLst/>
          </a:prstGeom>
          <a:noFill/>
          <a:ln w="38100">
            <a:solidFill>
              <a:srgbClr val="FF0000"/>
            </a:solidFill>
            <a:round/>
            <a:headEnd/>
            <a:tailEnd type="triangle" w="med" len="med"/>
          </a:ln>
        </p:spPr>
        <p:txBody>
          <a:bodyPr/>
          <a:lstStyle/>
          <a:p>
            <a:endParaRPr lang="en-US"/>
          </a:p>
        </p:txBody>
      </p:sp>
      <p:sp>
        <p:nvSpPr>
          <p:cNvPr id="24582" name="Rectangle 7"/>
          <p:cNvSpPr>
            <a:spLocks noChangeArrowheads="1"/>
          </p:cNvSpPr>
          <p:nvPr/>
        </p:nvSpPr>
        <p:spPr bwMode="auto">
          <a:xfrm>
            <a:off x="457200" y="5029200"/>
            <a:ext cx="3452813" cy="579438"/>
          </a:xfrm>
          <a:prstGeom prst="rect">
            <a:avLst/>
          </a:prstGeom>
          <a:noFill/>
          <a:ln w="9525">
            <a:noFill/>
            <a:miter lim="800000"/>
            <a:headEnd/>
            <a:tailEnd/>
          </a:ln>
        </p:spPr>
        <p:txBody>
          <a:bodyPr wrap="none">
            <a:spAutoFit/>
          </a:bodyPr>
          <a:lstStyle/>
          <a:p>
            <a:r>
              <a:rPr lang="en-US" b="1"/>
              <a:t>granite &amp; gneiss</a:t>
            </a:r>
            <a:r>
              <a:rPr lang="en-US">
                <a:solidFill>
                  <a:schemeClr val="tx1"/>
                </a:solidFill>
              </a:rPr>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4" descr="RODIN3"/>
          <p:cNvPicPr>
            <a:picLocks noChangeAspect="1" noChangeArrowheads="1"/>
          </p:cNvPicPr>
          <p:nvPr/>
        </p:nvPicPr>
        <p:blipFill>
          <a:blip r:embed="rId3"/>
          <a:srcRect/>
          <a:stretch>
            <a:fillRect/>
          </a:stretch>
        </p:blipFill>
        <p:spPr bwMode="auto">
          <a:xfrm>
            <a:off x="1771650" y="628650"/>
            <a:ext cx="5600700" cy="5600700"/>
          </a:xfrm>
          <a:prstGeom prst="rect">
            <a:avLst/>
          </a:prstGeom>
          <a:noFill/>
          <a:ln w="9525">
            <a:noFill/>
            <a:miter lim="800000"/>
            <a:headEnd/>
            <a:tailEnd/>
          </a:ln>
        </p:spPr>
      </p:pic>
      <p:sp>
        <p:nvSpPr>
          <p:cNvPr id="7" name="Left-Right Arrow 6"/>
          <p:cNvSpPr/>
          <p:nvPr/>
        </p:nvSpPr>
        <p:spPr>
          <a:xfrm rot="4273028">
            <a:off x="4245769" y="3104357"/>
            <a:ext cx="928687" cy="4572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4" name="Text Box 6"/>
          <p:cNvSpPr txBox="1">
            <a:spLocks noChangeArrowheads="1"/>
          </p:cNvSpPr>
          <p:nvPr/>
        </p:nvSpPr>
        <p:spPr bwMode="auto">
          <a:xfrm>
            <a:off x="152400" y="838200"/>
            <a:ext cx="2209800" cy="641350"/>
          </a:xfrm>
          <a:prstGeom prst="rect">
            <a:avLst/>
          </a:prstGeom>
          <a:noFill/>
          <a:ln w="9525">
            <a:noFill/>
            <a:miter lim="800000"/>
            <a:headEnd/>
            <a:tailEnd/>
          </a:ln>
        </p:spPr>
        <p:txBody>
          <a:bodyPr>
            <a:spAutoFit/>
          </a:bodyPr>
          <a:lstStyle/>
          <a:p>
            <a:pPr>
              <a:spcBef>
                <a:spcPct val="50000"/>
              </a:spcBef>
            </a:pPr>
            <a:r>
              <a:rPr lang="en-US" sz="3600" b="1"/>
              <a:t>RODINIA</a:t>
            </a:r>
          </a:p>
        </p:txBody>
      </p:sp>
      <p:sp>
        <p:nvSpPr>
          <p:cNvPr id="25605" name="Text Box 7"/>
          <p:cNvSpPr txBox="1">
            <a:spLocks noChangeArrowheads="1"/>
          </p:cNvSpPr>
          <p:nvPr/>
        </p:nvSpPr>
        <p:spPr bwMode="auto">
          <a:xfrm>
            <a:off x="152400" y="1524000"/>
            <a:ext cx="2209800" cy="646113"/>
          </a:xfrm>
          <a:prstGeom prst="rect">
            <a:avLst/>
          </a:prstGeom>
          <a:noFill/>
          <a:ln w="9525">
            <a:noFill/>
            <a:miter lim="800000"/>
            <a:headEnd/>
            <a:tailEnd/>
          </a:ln>
        </p:spPr>
        <p:txBody>
          <a:bodyPr>
            <a:spAutoFit/>
          </a:bodyPr>
          <a:lstStyle/>
          <a:p>
            <a:pPr>
              <a:spcBef>
                <a:spcPct val="50000"/>
              </a:spcBef>
            </a:pPr>
            <a:r>
              <a:rPr lang="en-US" sz="3600" b="1"/>
              <a:t>~750 Ma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asin and range"/>
          <p:cNvPicPr>
            <a:picLocks noChangeAspect="1" noChangeArrowheads="1"/>
          </p:cNvPicPr>
          <p:nvPr/>
        </p:nvPicPr>
        <p:blipFill>
          <a:blip r:embed="rId3"/>
          <a:srcRect/>
          <a:stretch>
            <a:fillRect/>
          </a:stretch>
        </p:blipFill>
        <p:spPr bwMode="auto">
          <a:xfrm>
            <a:off x="1676400" y="0"/>
            <a:ext cx="5640388" cy="6858000"/>
          </a:xfrm>
          <a:prstGeom prst="rect">
            <a:avLst/>
          </a:prstGeom>
          <a:noFill/>
          <a:ln w="9525">
            <a:noFill/>
            <a:miter lim="800000"/>
            <a:headEnd/>
            <a:tailEnd/>
          </a:ln>
        </p:spPr>
      </p:pic>
      <p:sp>
        <p:nvSpPr>
          <p:cNvPr id="8195" name="AutoShape 3"/>
          <p:cNvSpPr>
            <a:spLocks noChangeArrowheads="1"/>
          </p:cNvSpPr>
          <p:nvPr/>
        </p:nvSpPr>
        <p:spPr bwMode="auto">
          <a:xfrm>
            <a:off x="4419600" y="1447800"/>
            <a:ext cx="533400" cy="533400"/>
          </a:xfrm>
          <a:prstGeom prst="sun">
            <a:avLst>
              <a:gd name="adj" fmla="val 31944"/>
            </a:avLst>
          </a:prstGeom>
          <a:solidFill>
            <a:srgbClr val="FF0000"/>
          </a:solidFill>
          <a:ln w="9525">
            <a:solidFill>
              <a:schemeClr val="tx1"/>
            </a:solidFill>
            <a:miter lim="800000"/>
            <a:headEnd/>
            <a:tailEnd/>
          </a:ln>
        </p:spPr>
        <p:txBody>
          <a:bodyPr wrap="none" anchor="ctr"/>
          <a:lstStyle/>
          <a:p>
            <a:endParaRPr lang="en-US"/>
          </a:p>
        </p:txBody>
      </p:sp>
      <p:sp>
        <p:nvSpPr>
          <p:cNvPr id="8196" name="Text Box 4"/>
          <p:cNvSpPr txBox="1">
            <a:spLocks noChangeArrowheads="1"/>
          </p:cNvSpPr>
          <p:nvPr/>
        </p:nvSpPr>
        <p:spPr bwMode="auto">
          <a:xfrm>
            <a:off x="4953000" y="1143000"/>
            <a:ext cx="1752600" cy="1066800"/>
          </a:xfrm>
          <a:prstGeom prst="rect">
            <a:avLst/>
          </a:prstGeom>
          <a:noFill/>
          <a:ln w="9525">
            <a:noFill/>
            <a:miter lim="800000"/>
            <a:headEnd/>
            <a:tailEnd/>
          </a:ln>
        </p:spPr>
        <p:txBody>
          <a:bodyPr>
            <a:spAutoFit/>
          </a:bodyPr>
          <a:lstStyle/>
          <a:p>
            <a:pPr>
              <a:spcBef>
                <a:spcPct val="50000"/>
              </a:spcBef>
            </a:pPr>
            <a:r>
              <a:rPr lang="en-US"/>
              <a:t>Grand Tetons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5E2E5"/>
        </a:solidFill>
        <a:effectLst/>
      </p:bgPr>
    </p:bg>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662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lgn="ctr"/>
            <a:r>
              <a:rPr lang="en-US"/>
              <a:t> </a:t>
            </a:r>
            <a:r>
              <a:rPr lang="en-US" b="1">
                <a:solidFill>
                  <a:schemeClr val="tx1"/>
                </a:solidFill>
              </a:rPr>
              <a:t>Pangaea</a:t>
            </a:r>
          </a:p>
        </p:txBody>
      </p:sp>
      <p:sp>
        <p:nvSpPr>
          <p:cNvPr id="2662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lgn="ctr"/>
            <a:r>
              <a:rPr lang="en-US"/>
              <a:t> </a:t>
            </a:r>
            <a:r>
              <a:rPr lang="en-US" b="1">
                <a:solidFill>
                  <a:schemeClr val="tx1"/>
                </a:solidFill>
              </a:rPr>
              <a:t>Pannotia</a:t>
            </a:r>
          </a:p>
        </p:txBody>
      </p:sp>
      <p:sp>
        <p:nvSpPr>
          <p:cNvPr id="5" name="Left Arrow 4"/>
          <p:cNvSpPr/>
          <p:nvPr/>
        </p:nvSpPr>
        <p:spPr>
          <a:xfrm rot="1900891">
            <a:off x="2479675" y="2182813"/>
            <a:ext cx="1395413" cy="355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Left Arrow 5"/>
          <p:cNvSpPr/>
          <p:nvPr/>
        </p:nvSpPr>
        <p:spPr>
          <a:xfrm rot="1591945">
            <a:off x="2636838" y="6210300"/>
            <a:ext cx="1395412" cy="354013"/>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31" name="TextBox 5"/>
          <p:cNvSpPr txBox="1">
            <a:spLocks noChangeArrowheads="1"/>
          </p:cNvSpPr>
          <p:nvPr/>
        </p:nvSpPr>
        <p:spPr bwMode="auto">
          <a:xfrm>
            <a:off x="4419600" y="2438400"/>
            <a:ext cx="4876800" cy="400050"/>
          </a:xfrm>
          <a:prstGeom prst="rect">
            <a:avLst/>
          </a:prstGeom>
          <a:noFill/>
          <a:ln w="9525">
            <a:noFill/>
            <a:miter lim="800000"/>
            <a:headEnd/>
            <a:tailEnd/>
          </a:ln>
        </p:spPr>
        <p:txBody>
          <a:bodyPr>
            <a:spAutoFit/>
          </a:bodyPr>
          <a:lstStyle/>
          <a:p>
            <a:pPr algn="ctr"/>
            <a:r>
              <a:rPr lang="en-US" sz="2000" b="1">
                <a:solidFill>
                  <a:schemeClr val="tx1"/>
                </a:solidFill>
              </a:rPr>
              <a:t>Sediment Transfer into Oceans</a:t>
            </a:r>
          </a:p>
        </p:txBody>
      </p:sp>
      <p:sp>
        <p:nvSpPr>
          <p:cNvPr id="26632"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lgn="ctr"/>
            <a:r>
              <a:rPr lang="en-US" sz="2000" b="1">
                <a:solidFill>
                  <a:schemeClr val="tx1"/>
                </a:solidFill>
              </a:rPr>
              <a:t>Sediment Transfer into Oceans</a:t>
            </a:r>
          </a:p>
        </p:txBody>
      </p:sp>
      <p:sp>
        <p:nvSpPr>
          <p:cNvPr id="26633" name="TextBox 5"/>
          <p:cNvSpPr txBox="1">
            <a:spLocks noChangeArrowheads="1"/>
          </p:cNvSpPr>
          <p:nvPr/>
        </p:nvSpPr>
        <p:spPr bwMode="auto">
          <a:xfrm>
            <a:off x="4419600" y="1676400"/>
            <a:ext cx="4876800" cy="400050"/>
          </a:xfrm>
          <a:prstGeom prst="rect">
            <a:avLst/>
          </a:prstGeom>
          <a:noFill/>
          <a:ln w="9525">
            <a:noFill/>
            <a:miter lim="800000"/>
            <a:headEnd/>
            <a:tailEnd/>
          </a:ln>
        </p:spPr>
        <p:txBody>
          <a:bodyPr>
            <a:spAutoFit/>
          </a:bodyPr>
          <a:lstStyle/>
          <a:p>
            <a:pPr algn="ctr"/>
            <a:r>
              <a:rPr lang="en-US" sz="2000" b="1">
                <a:solidFill>
                  <a:schemeClr val="tx1"/>
                </a:solidFill>
              </a:rPr>
              <a:t>Rapid Sea Floor Spreading</a:t>
            </a:r>
          </a:p>
        </p:txBody>
      </p:sp>
      <p:sp>
        <p:nvSpPr>
          <p:cNvPr id="26634"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lgn="ctr"/>
            <a:r>
              <a:rPr lang="en-US" sz="2000" b="1">
                <a:solidFill>
                  <a:schemeClr val="tx1"/>
                </a:solidFill>
              </a:rPr>
              <a:t>Rapid Sea Floor Spreading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514"/>
          <p:cNvPicPr>
            <a:picLocks noChangeAspect="1" noChangeArrowheads="1"/>
          </p:cNvPicPr>
          <p:nvPr/>
        </p:nvPicPr>
        <p:blipFill>
          <a:blip r:embed="rId3"/>
          <a:srcRect/>
          <a:stretch>
            <a:fillRect/>
          </a:stretch>
        </p:blipFill>
        <p:spPr bwMode="auto">
          <a:xfrm>
            <a:off x="0" y="533400"/>
            <a:ext cx="9144000" cy="5778500"/>
          </a:xfrm>
          <a:prstGeom prst="rect">
            <a:avLst/>
          </a:prstGeom>
          <a:noFill/>
          <a:ln w="9525">
            <a:noFill/>
            <a:miter lim="800000"/>
            <a:headEnd/>
            <a:tailEnd/>
          </a:ln>
        </p:spPr>
      </p:pic>
      <p:sp>
        <p:nvSpPr>
          <p:cNvPr id="3" name="Rectangle 3"/>
          <p:cNvSpPr>
            <a:spLocks noChangeArrowheads="1"/>
          </p:cNvSpPr>
          <p:nvPr/>
        </p:nvSpPr>
        <p:spPr bwMode="auto">
          <a:xfrm>
            <a:off x="1600200" y="1589088"/>
            <a:ext cx="2057400" cy="1077912"/>
          </a:xfrm>
          <a:prstGeom prst="rect">
            <a:avLst/>
          </a:prstGeom>
          <a:noFill/>
          <a:ln w="9525">
            <a:noFill/>
            <a:miter lim="800000"/>
            <a:headEnd/>
            <a:tailEnd/>
          </a:ln>
        </p:spPr>
        <p:txBody>
          <a:bodyPr>
            <a:spAutoFit/>
          </a:bodyPr>
          <a:lstStyle/>
          <a:p>
            <a:pPr algn="ctr">
              <a:defRPr/>
            </a:pPr>
            <a:r>
              <a:rPr lang="en-US" b="1" dirty="0">
                <a:effectLst>
                  <a:outerShdw blurRad="38100" dist="38100" dir="2700000" algn="tl">
                    <a:srgbClr val="000000">
                      <a:alpha val="43137"/>
                    </a:srgbClr>
                  </a:outerShdw>
                </a:effectLst>
              </a:rPr>
              <a:t>Grand Tetons</a:t>
            </a:r>
          </a:p>
        </p:txBody>
      </p:sp>
      <p:sp>
        <p:nvSpPr>
          <p:cNvPr id="4" name="Line 5"/>
          <p:cNvSpPr>
            <a:spLocks noChangeShapeType="1"/>
          </p:cNvSpPr>
          <p:nvPr/>
        </p:nvSpPr>
        <p:spPr bwMode="auto">
          <a:xfrm>
            <a:off x="2743200" y="2590800"/>
            <a:ext cx="685800" cy="533400"/>
          </a:xfrm>
          <a:prstGeom prst="line">
            <a:avLst/>
          </a:prstGeom>
          <a:noFill/>
          <a:ln w="50800">
            <a:solidFill>
              <a:srgbClr val="FF00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etons west"/>
          <p:cNvPicPr>
            <a:picLocks noChangeAspect="1" noChangeArrowheads="1"/>
          </p:cNvPicPr>
          <p:nvPr/>
        </p:nvPicPr>
        <p:blipFill>
          <a:blip r:embed="rId3"/>
          <a:srcRect/>
          <a:stretch>
            <a:fillRect/>
          </a:stretch>
        </p:blipFill>
        <p:spPr bwMode="auto">
          <a:xfrm>
            <a:off x="0" y="0"/>
            <a:ext cx="9144000" cy="5819775"/>
          </a:xfrm>
          <a:prstGeom prst="rect">
            <a:avLst/>
          </a:prstGeom>
          <a:noFill/>
          <a:ln w="9525">
            <a:noFill/>
            <a:miter lim="800000"/>
            <a:headEnd/>
            <a:tailEnd/>
          </a:ln>
        </p:spPr>
      </p:pic>
      <p:sp>
        <p:nvSpPr>
          <p:cNvPr id="28675" name="Text Box 3"/>
          <p:cNvSpPr txBox="1">
            <a:spLocks noChangeArrowheads="1"/>
          </p:cNvSpPr>
          <p:nvPr/>
        </p:nvSpPr>
        <p:spPr bwMode="auto">
          <a:xfrm>
            <a:off x="1828800" y="6019800"/>
            <a:ext cx="5791200" cy="579438"/>
          </a:xfrm>
          <a:prstGeom prst="rect">
            <a:avLst/>
          </a:prstGeom>
          <a:noFill/>
          <a:ln w="9525">
            <a:noFill/>
            <a:miter lim="800000"/>
            <a:headEnd/>
            <a:tailEnd/>
          </a:ln>
        </p:spPr>
        <p:txBody>
          <a:bodyPr>
            <a:spAutoFit/>
          </a:bodyPr>
          <a:lstStyle/>
          <a:p>
            <a:pPr>
              <a:spcBef>
                <a:spcPct val="30000"/>
              </a:spcBef>
            </a:pPr>
            <a:r>
              <a:rPr lang="en-US" b="1"/>
              <a:t>Tetons’ gentle western slope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etons east"/>
          <p:cNvPicPr>
            <a:picLocks noChangeAspect="1" noChangeArrowheads="1"/>
          </p:cNvPicPr>
          <p:nvPr/>
        </p:nvPicPr>
        <p:blipFill>
          <a:blip r:embed="rId3"/>
          <a:srcRect/>
          <a:stretch>
            <a:fillRect/>
          </a:stretch>
        </p:blipFill>
        <p:spPr bwMode="auto">
          <a:xfrm>
            <a:off x="0" y="244475"/>
            <a:ext cx="9144000" cy="5699125"/>
          </a:xfrm>
          <a:prstGeom prst="rect">
            <a:avLst/>
          </a:prstGeom>
          <a:noFill/>
          <a:ln w="9525">
            <a:noFill/>
            <a:miter lim="800000"/>
            <a:headEnd/>
            <a:tailEnd/>
          </a:ln>
        </p:spPr>
      </p:pic>
      <p:sp>
        <p:nvSpPr>
          <p:cNvPr id="29699" name="Text Box 3"/>
          <p:cNvSpPr txBox="1">
            <a:spLocks noChangeArrowheads="1"/>
          </p:cNvSpPr>
          <p:nvPr/>
        </p:nvSpPr>
        <p:spPr bwMode="auto">
          <a:xfrm>
            <a:off x="1828800" y="6019800"/>
            <a:ext cx="5791200" cy="579438"/>
          </a:xfrm>
          <a:prstGeom prst="rect">
            <a:avLst/>
          </a:prstGeom>
          <a:noFill/>
          <a:ln w="9525">
            <a:noFill/>
            <a:miter lim="800000"/>
            <a:headEnd/>
            <a:tailEnd/>
          </a:ln>
        </p:spPr>
        <p:txBody>
          <a:bodyPr>
            <a:spAutoFit/>
          </a:bodyPr>
          <a:lstStyle/>
          <a:p>
            <a:pPr>
              <a:spcBef>
                <a:spcPct val="30000"/>
              </a:spcBef>
            </a:pPr>
            <a:r>
              <a:rPr lang="en-US" b="1"/>
              <a:t>Tetons’ steep eastern slope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tons east"/>
          <p:cNvPicPr>
            <a:picLocks noChangeAspect="1" noChangeArrowheads="1"/>
          </p:cNvPicPr>
          <p:nvPr/>
        </p:nvPicPr>
        <p:blipFill>
          <a:blip r:embed="rId3"/>
          <a:srcRect/>
          <a:stretch>
            <a:fillRect/>
          </a:stretch>
        </p:blipFill>
        <p:spPr bwMode="auto">
          <a:xfrm>
            <a:off x="0" y="579438"/>
            <a:ext cx="9144000" cy="5699125"/>
          </a:xfrm>
          <a:prstGeom prst="rect">
            <a:avLst/>
          </a:prstGeom>
          <a:noFill/>
          <a:ln w="9525">
            <a:noFill/>
            <a:miter lim="800000"/>
            <a:headEnd/>
            <a:tailEnd/>
          </a:ln>
        </p:spPr>
      </p:pic>
      <p:sp>
        <p:nvSpPr>
          <p:cNvPr id="3" name="Freeform 2"/>
          <p:cNvSpPr/>
          <p:nvPr/>
        </p:nvSpPr>
        <p:spPr bwMode="auto">
          <a:xfrm>
            <a:off x="-152400" y="2895600"/>
            <a:ext cx="4593768" cy="3396344"/>
          </a:xfrm>
          <a:custGeom>
            <a:avLst/>
            <a:gdLst>
              <a:gd name="connsiteX0" fmla="*/ 0 w 8534400"/>
              <a:gd name="connsiteY0" fmla="*/ 2329543 h 2906485"/>
              <a:gd name="connsiteX1" fmla="*/ 500743 w 8534400"/>
              <a:gd name="connsiteY1" fmla="*/ 2547257 h 2906485"/>
              <a:gd name="connsiteX2" fmla="*/ 1306286 w 8534400"/>
              <a:gd name="connsiteY2" fmla="*/ 2536371 h 2906485"/>
              <a:gd name="connsiteX3" fmla="*/ 4484915 w 8534400"/>
              <a:gd name="connsiteY3" fmla="*/ 326571 h 2906485"/>
              <a:gd name="connsiteX4" fmla="*/ 6030686 w 8534400"/>
              <a:gd name="connsiteY4" fmla="*/ 576943 h 2906485"/>
              <a:gd name="connsiteX5" fmla="*/ 7750629 w 8534400"/>
              <a:gd name="connsiteY5" fmla="*/ 457200 h 2906485"/>
              <a:gd name="connsiteX6" fmla="*/ 8534400 w 8534400"/>
              <a:gd name="connsiteY6" fmla="*/ 718457 h 2906485"/>
              <a:gd name="connsiteX7" fmla="*/ 8534400 w 8534400"/>
              <a:gd name="connsiteY7" fmla="*/ 718457 h 2906485"/>
              <a:gd name="connsiteX8" fmla="*/ 7990115 w 8534400"/>
              <a:gd name="connsiteY8" fmla="*/ 1393371 h 2906485"/>
              <a:gd name="connsiteX0" fmla="*/ 0 w 8534400"/>
              <a:gd name="connsiteY0" fmla="*/ 2329543 h 2906485"/>
              <a:gd name="connsiteX1" fmla="*/ 500743 w 8534400"/>
              <a:gd name="connsiteY1" fmla="*/ 2547257 h 2906485"/>
              <a:gd name="connsiteX2" fmla="*/ 1306286 w 8534400"/>
              <a:gd name="connsiteY2" fmla="*/ 2536371 h 2906485"/>
              <a:gd name="connsiteX3" fmla="*/ 4484915 w 8534400"/>
              <a:gd name="connsiteY3" fmla="*/ 326571 h 2906485"/>
              <a:gd name="connsiteX4" fmla="*/ 6030686 w 8534400"/>
              <a:gd name="connsiteY4" fmla="*/ 576943 h 2906485"/>
              <a:gd name="connsiteX5" fmla="*/ 7750629 w 8534400"/>
              <a:gd name="connsiteY5" fmla="*/ 457200 h 2906485"/>
              <a:gd name="connsiteX6" fmla="*/ 8534400 w 8534400"/>
              <a:gd name="connsiteY6" fmla="*/ 718457 h 2906485"/>
              <a:gd name="connsiteX7" fmla="*/ 8534400 w 8534400"/>
              <a:gd name="connsiteY7" fmla="*/ 718457 h 2906485"/>
              <a:gd name="connsiteX0" fmla="*/ 0 w 9076872"/>
              <a:gd name="connsiteY0" fmla="*/ 2391229 h 5199743"/>
              <a:gd name="connsiteX1" fmla="*/ 500743 w 9076872"/>
              <a:gd name="connsiteY1" fmla="*/ 2608943 h 5199743"/>
              <a:gd name="connsiteX2" fmla="*/ 1306286 w 9076872"/>
              <a:gd name="connsiteY2" fmla="*/ 2598057 h 5199743"/>
              <a:gd name="connsiteX3" fmla="*/ 4484915 w 9076872"/>
              <a:gd name="connsiteY3" fmla="*/ 388257 h 5199743"/>
              <a:gd name="connsiteX4" fmla="*/ 6030686 w 9076872"/>
              <a:gd name="connsiteY4" fmla="*/ 638629 h 5199743"/>
              <a:gd name="connsiteX5" fmla="*/ 7750629 w 9076872"/>
              <a:gd name="connsiteY5" fmla="*/ 518886 h 5199743"/>
              <a:gd name="connsiteX6" fmla="*/ 8534400 w 9076872"/>
              <a:gd name="connsiteY6" fmla="*/ 780143 h 5199743"/>
              <a:gd name="connsiteX7" fmla="*/ 4495800 w 9076872"/>
              <a:gd name="connsiteY7" fmla="*/ 5199743 h 5199743"/>
              <a:gd name="connsiteX0" fmla="*/ 0 w 8184243"/>
              <a:gd name="connsiteY0" fmla="*/ 2607129 h 6043386"/>
              <a:gd name="connsiteX1" fmla="*/ 500743 w 8184243"/>
              <a:gd name="connsiteY1" fmla="*/ 2824843 h 6043386"/>
              <a:gd name="connsiteX2" fmla="*/ 1306286 w 8184243"/>
              <a:gd name="connsiteY2" fmla="*/ 2813957 h 6043386"/>
              <a:gd name="connsiteX3" fmla="*/ 4484915 w 8184243"/>
              <a:gd name="connsiteY3" fmla="*/ 604157 h 6043386"/>
              <a:gd name="connsiteX4" fmla="*/ 6030686 w 8184243"/>
              <a:gd name="connsiteY4" fmla="*/ 854529 h 6043386"/>
              <a:gd name="connsiteX5" fmla="*/ 7750629 w 8184243"/>
              <a:gd name="connsiteY5" fmla="*/ 734786 h 6043386"/>
              <a:gd name="connsiteX6" fmla="*/ 3429000 w 8184243"/>
              <a:gd name="connsiteY6" fmla="*/ 5263243 h 6043386"/>
              <a:gd name="connsiteX7" fmla="*/ 4495800 w 8184243"/>
              <a:gd name="connsiteY7" fmla="*/ 5415643 h 6043386"/>
              <a:gd name="connsiteX0" fmla="*/ 0 w 8184243"/>
              <a:gd name="connsiteY0" fmla="*/ 2607129 h 5433786"/>
              <a:gd name="connsiteX1" fmla="*/ 500743 w 8184243"/>
              <a:gd name="connsiteY1" fmla="*/ 2824843 h 5433786"/>
              <a:gd name="connsiteX2" fmla="*/ 1306286 w 8184243"/>
              <a:gd name="connsiteY2" fmla="*/ 2813957 h 5433786"/>
              <a:gd name="connsiteX3" fmla="*/ 4484915 w 8184243"/>
              <a:gd name="connsiteY3" fmla="*/ 604157 h 5433786"/>
              <a:gd name="connsiteX4" fmla="*/ 6030686 w 8184243"/>
              <a:gd name="connsiteY4" fmla="*/ 854529 h 5433786"/>
              <a:gd name="connsiteX5" fmla="*/ 7750629 w 8184243"/>
              <a:gd name="connsiteY5" fmla="*/ 734786 h 5433786"/>
              <a:gd name="connsiteX6" fmla="*/ 3429000 w 8184243"/>
              <a:gd name="connsiteY6" fmla="*/ 5263243 h 5433786"/>
              <a:gd name="connsiteX7" fmla="*/ 4495800 w 8184243"/>
              <a:gd name="connsiteY7" fmla="*/ 5415643 h 5433786"/>
              <a:gd name="connsiteX0" fmla="*/ 0 w 8184243"/>
              <a:gd name="connsiteY0" fmla="*/ 2607129 h 5433786"/>
              <a:gd name="connsiteX1" fmla="*/ 500743 w 8184243"/>
              <a:gd name="connsiteY1" fmla="*/ 2824843 h 5433786"/>
              <a:gd name="connsiteX2" fmla="*/ 1306286 w 8184243"/>
              <a:gd name="connsiteY2" fmla="*/ 2813957 h 5433786"/>
              <a:gd name="connsiteX3" fmla="*/ 4484915 w 8184243"/>
              <a:gd name="connsiteY3" fmla="*/ 604157 h 5433786"/>
              <a:gd name="connsiteX4" fmla="*/ 6030686 w 8184243"/>
              <a:gd name="connsiteY4" fmla="*/ 854529 h 5433786"/>
              <a:gd name="connsiteX5" fmla="*/ 7750629 w 8184243"/>
              <a:gd name="connsiteY5" fmla="*/ 734786 h 5433786"/>
              <a:gd name="connsiteX6" fmla="*/ 3429000 w 8184243"/>
              <a:gd name="connsiteY6" fmla="*/ 5263243 h 5433786"/>
              <a:gd name="connsiteX7" fmla="*/ 4495800 w 8184243"/>
              <a:gd name="connsiteY7" fmla="*/ 5415643 h 5433786"/>
              <a:gd name="connsiteX0" fmla="*/ 0 w 8184243"/>
              <a:gd name="connsiteY0" fmla="*/ 2607129 h 5433786"/>
              <a:gd name="connsiteX1" fmla="*/ 500743 w 8184243"/>
              <a:gd name="connsiteY1" fmla="*/ 2824843 h 5433786"/>
              <a:gd name="connsiteX2" fmla="*/ 1306286 w 8184243"/>
              <a:gd name="connsiteY2" fmla="*/ 2813957 h 5433786"/>
              <a:gd name="connsiteX3" fmla="*/ 4484915 w 8184243"/>
              <a:gd name="connsiteY3" fmla="*/ 604157 h 5433786"/>
              <a:gd name="connsiteX4" fmla="*/ 6030686 w 8184243"/>
              <a:gd name="connsiteY4" fmla="*/ 854529 h 5433786"/>
              <a:gd name="connsiteX5" fmla="*/ 7750629 w 8184243"/>
              <a:gd name="connsiteY5" fmla="*/ 734786 h 5433786"/>
              <a:gd name="connsiteX6" fmla="*/ 3429000 w 8184243"/>
              <a:gd name="connsiteY6" fmla="*/ 5263243 h 5433786"/>
              <a:gd name="connsiteX7" fmla="*/ 4495800 w 8184243"/>
              <a:gd name="connsiteY7" fmla="*/ 5415643 h 5433786"/>
              <a:gd name="connsiteX0" fmla="*/ 0 w 8184243"/>
              <a:gd name="connsiteY0" fmla="*/ 2607129 h 5433786"/>
              <a:gd name="connsiteX1" fmla="*/ 500743 w 8184243"/>
              <a:gd name="connsiteY1" fmla="*/ 2824843 h 5433786"/>
              <a:gd name="connsiteX2" fmla="*/ 1306286 w 8184243"/>
              <a:gd name="connsiteY2" fmla="*/ 2813957 h 5433786"/>
              <a:gd name="connsiteX3" fmla="*/ 4484915 w 8184243"/>
              <a:gd name="connsiteY3" fmla="*/ 604157 h 5433786"/>
              <a:gd name="connsiteX4" fmla="*/ 6030686 w 8184243"/>
              <a:gd name="connsiteY4" fmla="*/ 854529 h 5433786"/>
              <a:gd name="connsiteX5" fmla="*/ 7750629 w 8184243"/>
              <a:gd name="connsiteY5" fmla="*/ 734786 h 5433786"/>
              <a:gd name="connsiteX6" fmla="*/ 3429000 w 8184243"/>
              <a:gd name="connsiteY6" fmla="*/ 5263243 h 5433786"/>
              <a:gd name="connsiteX7" fmla="*/ 4495800 w 8184243"/>
              <a:gd name="connsiteY7" fmla="*/ 5415643 h 5433786"/>
              <a:gd name="connsiteX0" fmla="*/ 0 w 8184243"/>
              <a:gd name="connsiteY0" fmla="*/ 2607129 h 5433786"/>
              <a:gd name="connsiteX1" fmla="*/ 500743 w 8184243"/>
              <a:gd name="connsiteY1" fmla="*/ 2824843 h 5433786"/>
              <a:gd name="connsiteX2" fmla="*/ 1306286 w 8184243"/>
              <a:gd name="connsiteY2" fmla="*/ 2813957 h 5433786"/>
              <a:gd name="connsiteX3" fmla="*/ 4484915 w 8184243"/>
              <a:gd name="connsiteY3" fmla="*/ 604157 h 5433786"/>
              <a:gd name="connsiteX4" fmla="*/ 6030686 w 8184243"/>
              <a:gd name="connsiteY4" fmla="*/ 854529 h 5433786"/>
              <a:gd name="connsiteX5" fmla="*/ 7750629 w 8184243"/>
              <a:gd name="connsiteY5" fmla="*/ 734786 h 5433786"/>
              <a:gd name="connsiteX6" fmla="*/ 3429000 w 8184243"/>
              <a:gd name="connsiteY6" fmla="*/ 5263243 h 5433786"/>
              <a:gd name="connsiteX7" fmla="*/ 4495800 w 8184243"/>
              <a:gd name="connsiteY7" fmla="*/ 5415643 h 5433786"/>
              <a:gd name="connsiteX0" fmla="*/ 0 w 7806872"/>
              <a:gd name="connsiteY0" fmla="*/ 2329543 h 5156200"/>
              <a:gd name="connsiteX1" fmla="*/ 500743 w 7806872"/>
              <a:gd name="connsiteY1" fmla="*/ 2547257 h 5156200"/>
              <a:gd name="connsiteX2" fmla="*/ 1306286 w 7806872"/>
              <a:gd name="connsiteY2" fmla="*/ 2536371 h 5156200"/>
              <a:gd name="connsiteX3" fmla="*/ 4484915 w 7806872"/>
              <a:gd name="connsiteY3" fmla="*/ 326571 h 5156200"/>
              <a:gd name="connsiteX4" fmla="*/ 6030686 w 7806872"/>
              <a:gd name="connsiteY4" fmla="*/ 576943 h 5156200"/>
              <a:gd name="connsiteX5" fmla="*/ 7750629 w 7806872"/>
              <a:gd name="connsiteY5" fmla="*/ 457200 h 5156200"/>
              <a:gd name="connsiteX6" fmla="*/ 3429000 w 7806872"/>
              <a:gd name="connsiteY6" fmla="*/ 4985657 h 5156200"/>
              <a:gd name="connsiteX7" fmla="*/ 4495800 w 7806872"/>
              <a:gd name="connsiteY7" fmla="*/ 5138057 h 5156200"/>
              <a:gd name="connsiteX0" fmla="*/ 0 w 6286500"/>
              <a:gd name="connsiteY0" fmla="*/ 2434771 h 5261428"/>
              <a:gd name="connsiteX1" fmla="*/ 500743 w 6286500"/>
              <a:gd name="connsiteY1" fmla="*/ 2652485 h 5261428"/>
              <a:gd name="connsiteX2" fmla="*/ 1306286 w 6286500"/>
              <a:gd name="connsiteY2" fmla="*/ 2641599 h 5261428"/>
              <a:gd name="connsiteX3" fmla="*/ 4484915 w 6286500"/>
              <a:gd name="connsiteY3" fmla="*/ 431799 h 5261428"/>
              <a:gd name="connsiteX4" fmla="*/ 6030686 w 6286500"/>
              <a:gd name="connsiteY4" fmla="*/ 682171 h 5261428"/>
              <a:gd name="connsiteX5" fmla="*/ 2950029 w 6286500"/>
              <a:gd name="connsiteY5" fmla="*/ 4524828 h 5261428"/>
              <a:gd name="connsiteX6" fmla="*/ 3429000 w 6286500"/>
              <a:gd name="connsiteY6" fmla="*/ 5090885 h 5261428"/>
              <a:gd name="connsiteX7" fmla="*/ 4495800 w 6286500"/>
              <a:gd name="connsiteY7" fmla="*/ 5243285 h 5261428"/>
              <a:gd name="connsiteX0" fmla="*/ 0 w 4675415"/>
              <a:gd name="connsiteY0" fmla="*/ 2247901 h 5074558"/>
              <a:gd name="connsiteX1" fmla="*/ 500743 w 4675415"/>
              <a:gd name="connsiteY1" fmla="*/ 2465615 h 5074558"/>
              <a:gd name="connsiteX2" fmla="*/ 1306286 w 4675415"/>
              <a:gd name="connsiteY2" fmla="*/ 2454729 h 5074558"/>
              <a:gd name="connsiteX3" fmla="*/ 4484915 w 4675415"/>
              <a:gd name="connsiteY3" fmla="*/ 244929 h 5074558"/>
              <a:gd name="connsiteX4" fmla="*/ 2449286 w 4675415"/>
              <a:gd name="connsiteY4" fmla="*/ 3924301 h 5074558"/>
              <a:gd name="connsiteX5" fmla="*/ 2950029 w 4675415"/>
              <a:gd name="connsiteY5" fmla="*/ 4337958 h 5074558"/>
              <a:gd name="connsiteX6" fmla="*/ 3429000 w 4675415"/>
              <a:gd name="connsiteY6" fmla="*/ 4904015 h 5074558"/>
              <a:gd name="connsiteX7" fmla="*/ 4495800 w 4675415"/>
              <a:gd name="connsiteY7" fmla="*/ 5056415 h 5074558"/>
              <a:gd name="connsiteX0" fmla="*/ 0 w 4675415"/>
              <a:gd name="connsiteY0" fmla="*/ 2247901 h 5074558"/>
              <a:gd name="connsiteX1" fmla="*/ 500743 w 4675415"/>
              <a:gd name="connsiteY1" fmla="*/ 2465615 h 5074558"/>
              <a:gd name="connsiteX2" fmla="*/ 1306286 w 4675415"/>
              <a:gd name="connsiteY2" fmla="*/ 2454729 h 5074558"/>
              <a:gd name="connsiteX3" fmla="*/ 4484915 w 4675415"/>
              <a:gd name="connsiteY3" fmla="*/ 244929 h 5074558"/>
              <a:gd name="connsiteX4" fmla="*/ 2449286 w 4675415"/>
              <a:gd name="connsiteY4" fmla="*/ 3924301 h 5074558"/>
              <a:gd name="connsiteX5" fmla="*/ 2950029 w 4675415"/>
              <a:gd name="connsiteY5" fmla="*/ 4337958 h 5074558"/>
              <a:gd name="connsiteX6" fmla="*/ 3429000 w 4675415"/>
              <a:gd name="connsiteY6" fmla="*/ 4904015 h 5074558"/>
              <a:gd name="connsiteX7" fmla="*/ 4495800 w 4675415"/>
              <a:gd name="connsiteY7" fmla="*/ 5056415 h 5074558"/>
              <a:gd name="connsiteX0" fmla="*/ 0 w 4675415"/>
              <a:gd name="connsiteY0" fmla="*/ 2247901 h 5074558"/>
              <a:gd name="connsiteX1" fmla="*/ 500743 w 4675415"/>
              <a:gd name="connsiteY1" fmla="*/ 2465615 h 5074558"/>
              <a:gd name="connsiteX2" fmla="*/ 1306286 w 4675415"/>
              <a:gd name="connsiteY2" fmla="*/ 2454729 h 5074558"/>
              <a:gd name="connsiteX3" fmla="*/ 4484915 w 4675415"/>
              <a:gd name="connsiteY3" fmla="*/ 244929 h 5074558"/>
              <a:gd name="connsiteX4" fmla="*/ 2449286 w 4675415"/>
              <a:gd name="connsiteY4" fmla="*/ 3924301 h 5074558"/>
              <a:gd name="connsiteX5" fmla="*/ 2950029 w 4675415"/>
              <a:gd name="connsiteY5" fmla="*/ 4337958 h 5074558"/>
              <a:gd name="connsiteX6" fmla="*/ 3429000 w 4675415"/>
              <a:gd name="connsiteY6" fmla="*/ 4904015 h 5074558"/>
              <a:gd name="connsiteX7" fmla="*/ 4495800 w 4675415"/>
              <a:gd name="connsiteY7" fmla="*/ 5056415 h 5074558"/>
              <a:gd name="connsiteX0" fmla="*/ 0 w 4495800"/>
              <a:gd name="connsiteY0" fmla="*/ 0 h 2826657"/>
              <a:gd name="connsiteX1" fmla="*/ 500743 w 4495800"/>
              <a:gd name="connsiteY1" fmla="*/ 217714 h 2826657"/>
              <a:gd name="connsiteX2" fmla="*/ 1306286 w 4495800"/>
              <a:gd name="connsiteY2" fmla="*/ 206828 h 2826657"/>
              <a:gd name="connsiteX3" fmla="*/ 2198915 w 4495800"/>
              <a:gd name="connsiteY3" fmla="*/ 740228 h 2826657"/>
              <a:gd name="connsiteX4" fmla="*/ 2449286 w 4495800"/>
              <a:gd name="connsiteY4" fmla="*/ 1676400 h 2826657"/>
              <a:gd name="connsiteX5" fmla="*/ 2950029 w 4495800"/>
              <a:gd name="connsiteY5" fmla="*/ 2090057 h 2826657"/>
              <a:gd name="connsiteX6" fmla="*/ 3429000 w 4495800"/>
              <a:gd name="connsiteY6" fmla="*/ 2656114 h 2826657"/>
              <a:gd name="connsiteX7" fmla="*/ 4495800 w 4495800"/>
              <a:gd name="connsiteY7" fmla="*/ 2808514 h 2826657"/>
              <a:gd name="connsiteX0" fmla="*/ 235855 w 4731655"/>
              <a:gd name="connsiteY0" fmla="*/ 177802 h 3004459"/>
              <a:gd name="connsiteX1" fmla="*/ 83457 w 4731655"/>
              <a:gd name="connsiteY1" fmla="*/ 36286 h 3004459"/>
              <a:gd name="connsiteX2" fmla="*/ 736598 w 4731655"/>
              <a:gd name="connsiteY2" fmla="*/ 395516 h 3004459"/>
              <a:gd name="connsiteX3" fmla="*/ 1542141 w 4731655"/>
              <a:gd name="connsiteY3" fmla="*/ 384630 h 3004459"/>
              <a:gd name="connsiteX4" fmla="*/ 2434770 w 4731655"/>
              <a:gd name="connsiteY4" fmla="*/ 918030 h 3004459"/>
              <a:gd name="connsiteX5" fmla="*/ 2685141 w 4731655"/>
              <a:gd name="connsiteY5" fmla="*/ 1854202 h 3004459"/>
              <a:gd name="connsiteX6" fmla="*/ 3185884 w 4731655"/>
              <a:gd name="connsiteY6" fmla="*/ 2267859 h 3004459"/>
              <a:gd name="connsiteX7" fmla="*/ 3664855 w 4731655"/>
              <a:gd name="connsiteY7" fmla="*/ 2833916 h 3004459"/>
              <a:gd name="connsiteX8" fmla="*/ 4731655 w 4731655"/>
              <a:gd name="connsiteY8"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542141 w 4731655"/>
              <a:gd name="connsiteY3" fmla="*/ 384630 h 3004459"/>
              <a:gd name="connsiteX4" fmla="*/ 1694544 w 4731655"/>
              <a:gd name="connsiteY4" fmla="*/ 613229 h 3004459"/>
              <a:gd name="connsiteX5" fmla="*/ 2434770 w 4731655"/>
              <a:gd name="connsiteY5" fmla="*/ 918030 h 3004459"/>
              <a:gd name="connsiteX6" fmla="*/ 2685141 w 4731655"/>
              <a:gd name="connsiteY6" fmla="*/ 1854202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542141 w 4731655"/>
              <a:gd name="connsiteY3" fmla="*/ 384630 h 3004459"/>
              <a:gd name="connsiteX4" fmla="*/ 1694544 w 4731655"/>
              <a:gd name="connsiteY4" fmla="*/ 613229 h 3004459"/>
              <a:gd name="connsiteX5" fmla="*/ 2434770 w 4731655"/>
              <a:gd name="connsiteY5" fmla="*/ 918030 h 3004459"/>
              <a:gd name="connsiteX6" fmla="*/ 2685141 w 4731655"/>
              <a:gd name="connsiteY6" fmla="*/ 1854202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542141 w 4731655"/>
              <a:gd name="connsiteY3" fmla="*/ 384630 h 3004459"/>
              <a:gd name="connsiteX4" fmla="*/ 1694544 w 4731655"/>
              <a:gd name="connsiteY4" fmla="*/ 613229 h 3004459"/>
              <a:gd name="connsiteX5" fmla="*/ 2434770 w 4731655"/>
              <a:gd name="connsiteY5" fmla="*/ 918030 h 3004459"/>
              <a:gd name="connsiteX6" fmla="*/ 2685141 w 4731655"/>
              <a:gd name="connsiteY6" fmla="*/ 1854202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313541 w 4731655"/>
              <a:gd name="connsiteY3" fmla="*/ 537030 h 3004459"/>
              <a:gd name="connsiteX4" fmla="*/ 1694544 w 4731655"/>
              <a:gd name="connsiteY4" fmla="*/ 613229 h 3004459"/>
              <a:gd name="connsiteX5" fmla="*/ 2434770 w 4731655"/>
              <a:gd name="connsiteY5" fmla="*/ 918030 h 3004459"/>
              <a:gd name="connsiteX6" fmla="*/ 2685141 w 4731655"/>
              <a:gd name="connsiteY6" fmla="*/ 1854202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313541 w 4731655"/>
              <a:gd name="connsiteY3" fmla="*/ 537030 h 3004459"/>
              <a:gd name="connsiteX4" fmla="*/ 1694544 w 4731655"/>
              <a:gd name="connsiteY4" fmla="*/ 613229 h 3004459"/>
              <a:gd name="connsiteX5" fmla="*/ 1825170 w 4731655"/>
              <a:gd name="connsiteY5" fmla="*/ 1299030 h 3004459"/>
              <a:gd name="connsiteX6" fmla="*/ 2685141 w 4731655"/>
              <a:gd name="connsiteY6" fmla="*/ 1854202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1313541 w 4731655"/>
              <a:gd name="connsiteY3" fmla="*/ 537030 h 3004459"/>
              <a:gd name="connsiteX4" fmla="*/ 1694544 w 4731655"/>
              <a:gd name="connsiteY4" fmla="*/ 613229 h 3004459"/>
              <a:gd name="connsiteX5" fmla="*/ 1172030 w 4731655"/>
              <a:gd name="connsiteY5" fmla="*/ 918029 h 3004459"/>
              <a:gd name="connsiteX6" fmla="*/ 1825170 w 4731655"/>
              <a:gd name="connsiteY6" fmla="*/ 1299030 h 3004459"/>
              <a:gd name="connsiteX7" fmla="*/ 2685141 w 4731655"/>
              <a:gd name="connsiteY7" fmla="*/ 1854202 h 3004459"/>
              <a:gd name="connsiteX8" fmla="*/ 3185884 w 4731655"/>
              <a:gd name="connsiteY8" fmla="*/ 2267859 h 3004459"/>
              <a:gd name="connsiteX9" fmla="*/ 3664855 w 4731655"/>
              <a:gd name="connsiteY9" fmla="*/ 2833916 h 3004459"/>
              <a:gd name="connsiteX10" fmla="*/ 4731655 w 4731655"/>
              <a:gd name="connsiteY10"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780141 w 4731655"/>
              <a:gd name="connsiteY3" fmla="*/ 537030 h 3004459"/>
              <a:gd name="connsiteX4" fmla="*/ 1694544 w 4731655"/>
              <a:gd name="connsiteY4" fmla="*/ 613229 h 3004459"/>
              <a:gd name="connsiteX5" fmla="*/ 1172030 w 4731655"/>
              <a:gd name="connsiteY5" fmla="*/ 918029 h 3004459"/>
              <a:gd name="connsiteX6" fmla="*/ 1825170 w 4731655"/>
              <a:gd name="connsiteY6" fmla="*/ 1299030 h 3004459"/>
              <a:gd name="connsiteX7" fmla="*/ 2685141 w 4731655"/>
              <a:gd name="connsiteY7" fmla="*/ 1854202 h 3004459"/>
              <a:gd name="connsiteX8" fmla="*/ 3185884 w 4731655"/>
              <a:gd name="connsiteY8" fmla="*/ 2267859 h 3004459"/>
              <a:gd name="connsiteX9" fmla="*/ 3664855 w 4731655"/>
              <a:gd name="connsiteY9" fmla="*/ 2833916 h 3004459"/>
              <a:gd name="connsiteX10" fmla="*/ 4731655 w 4731655"/>
              <a:gd name="connsiteY10"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780141 w 4731655"/>
              <a:gd name="connsiteY3" fmla="*/ 537030 h 3004459"/>
              <a:gd name="connsiteX4" fmla="*/ 1694544 w 4731655"/>
              <a:gd name="connsiteY4" fmla="*/ 613229 h 3004459"/>
              <a:gd name="connsiteX5" fmla="*/ 1150258 w 4731655"/>
              <a:gd name="connsiteY5" fmla="*/ 765629 h 3004459"/>
              <a:gd name="connsiteX6" fmla="*/ 1172030 w 4731655"/>
              <a:gd name="connsiteY6" fmla="*/ 918029 h 3004459"/>
              <a:gd name="connsiteX7" fmla="*/ 1825170 w 4731655"/>
              <a:gd name="connsiteY7" fmla="*/ 1299030 h 3004459"/>
              <a:gd name="connsiteX8" fmla="*/ 2685141 w 4731655"/>
              <a:gd name="connsiteY8" fmla="*/ 1854202 h 3004459"/>
              <a:gd name="connsiteX9" fmla="*/ 3185884 w 4731655"/>
              <a:gd name="connsiteY9" fmla="*/ 2267859 h 3004459"/>
              <a:gd name="connsiteX10" fmla="*/ 3664855 w 4731655"/>
              <a:gd name="connsiteY10" fmla="*/ 2833916 h 3004459"/>
              <a:gd name="connsiteX11" fmla="*/ 4731655 w 4731655"/>
              <a:gd name="connsiteY11"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780141 w 4731655"/>
              <a:gd name="connsiteY3" fmla="*/ 537030 h 3004459"/>
              <a:gd name="connsiteX4" fmla="*/ 932544 w 4731655"/>
              <a:gd name="connsiteY4" fmla="*/ 613229 h 3004459"/>
              <a:gd name="connsiteX5" fmla="*/ 1150258 w 4731655"/>
              <a:gd name="connsiteY5" fmla="*/ 765629 h 3004459"/>
              <a:gd name="connsiteX6" fmla="*/ 1172030 w 4731655"/>
              <a:gd name="connsiteY6" fmla="*/ 918029 h 3004459"/>
              <a:gd name="connsiteX7" fmla="*/ 1825170 w 4731655"/>
              <a:gd name="connsiteY7" fmla="*/ 1299030 h 3004459"/>
              <a:gd name="connsiteX8" fmla="*/ 2685141 w 4731655"/>
              <a:gd name="connsiteY8" fmla="*/ 1854202 h 3004459"/>
              <a:gd name="connsiteX9" fmla="*/ 3185884 w 4731655"/>
              <a:gd name="connsiteY9" fmla="*/ 2267859 h 3004459"/>
              <a:gd name="connsiteX10" fmla="*/ 3664855 w 4731655"/>
              <a:gd name="connsiteY10" fmla="*/ 2833916 h 3004459"/>
              <a:gd name="connsiteX11" fmla="*/ 4731655 w 4731655"/>
              <a:gd name="connsiteY11"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780141 w 4731655"/>
              <a:gd name="connsiteY3" fmla="*/ 537030 h 3004459"/>
              <a:gd name="connsiteX4" fmla="*/ 932544 w 4731655"/>
              <a:gd name="connsiteY4" fmla="*/ 613229 h 3004459"/>
              <a:gd name="connsiteX5" fmla="*/ 1150258 w 4731655"/>
              <a:gd name="connsiteY5" fmla="*/ 765629 h 3004459"/>
              <a:gd name="connsiteX6" fmla="*/ 1172030 w 4731655"/>
              <a:gd name="connsiteY6" fmla="*/ 918029 h 3004459"/>
              <a:gd name="connsiteX7" fmla="*/ 1825170 w 4731655"/>
              <a:gd name="connsiteY7" fmla="*/ 1299030 h 3004459"/>
              <a:gd name="connsiteX8" fmla="*/ 3185884 w 4731655"/>
              <a:gd name="connsiteY8" fmla="*/ 2267859 h 3004459"/>
              <a:gd name="connsiteX9" fmla="*/ 3664855 w 4731655"/>
              <a:gd name="connsiteY9" fmla="*/ 2833916 h 3004459"/>
              <a:gd name="connsiteX10" fmla="*/ 4731655 w 4731655"/>
              <a:gd name="connsiteY10"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780141 w 4731655"/>
              <a:gd name="connsiteY3" fmla="*/ 537030 h 3004459"/>
              <a:gd name="connsiteX4" fmla="*/ 932544 w 4731655"/>
              <a:gd name="connsiteY4" fmla="*/ 613229 h 3004459"/>
              <a:gd name="connsiteX5" fmla="*/ 1150258 w 4731655"/>
              <a:gd name="connsiteY5" fmla="*/ 765629 h 3004459"/>
              <a:gd name="connsiteX6" fmla="*/ 1825170 w 4731655"/>
              <a:gd name="connsiteY6" fmla="*/ 1299030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932544 w 4731655"/>
              <a:gd name="connsiteY3" fmla="*/ 613229 h 3004459"/>
              <a:gd name="connsiteX4" fmla="*/ 1150258 w 4731655"/>
              <a:gd name="connsiteY4" fmla="*/ 765629 h 3004459"/>
              <a:gd name="connsiteX5" fmla="*/ 1825170 w 4731655"/>
              <a:gd name="connsiteY5" fmla="*/ 1299030 h 3004459"/>
              <a:gd name="connsiteX6" fmla="*/ 3185884 w 4731655"/>
              <a:gd name="connsiteY6" fmla="*/ 2267859 h 3004459"/>
              <a:gd name="connsiteX7" fmla="*/ 3664855 w 4731655"/>
              <a:gd name="connsiteY7" fmla="*/ 2833916 h 3004459"/>
              <a:gd name="connsiteX8" fmla="*/ 4731655 w 4731655"/>
              <a:gd name="connsiteY8"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932544 w 4731655"/>
              <a:gd name="connsiteY3" fmla="*/ 613229 h 3004459"/>
              <a:gd name="connsiteX4" fmla="*/ 1378858 w 4731655"/>
              <a:gd name="connsiteY4" fmla="*/ 994229 h 3004459"/>
              <a:gd name="connsiteX5" fmla="*/ 1825170 w 4731655"/>
              <a:gd name="connsiteY5" fmla="*/ 1299030 h 3004459"/>
              <a:gd name="connsiteX6" fmla="*/ 3185884 w 4731655"/>
              <a:gd name="connsiteY6" fmla="*/ 2267859 h 3004459"/>
              <a:gd name="connsiteX7" fmla="*/ 3664855 w 4731655"/>
              <a:gd name="connsiteY7" fmla="*/ 2833916 h 3004459"/>
              <a:gd name="connsiteX8" fmla="*/ 4731655 w 4731655"/>
              <a:gd name="connsiteY8"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932544 w 4731655"/>
              <a:gd name="connsiteY3" fmla="*/ 613229 h 3004459"/>
              <a:gd name="connsiteX4" fmla="*/ 1378858 w 4731655"/>
              <a:gd name="connsiteY4" fmla="*/ 994229 h 3004459"/>
              <a:gd name="connsiteX5" fmla="*/ 1825170 w 4731655"/>
              <a:gd name="connsiteY5" fmla="*/ 1299030 h 3004459"/>
              <a:gd name="connsiteX6" fmla="*/ 2532744 w 4731655"/>
              <a:gd name="connsiteY6" fmla="*/ 1843315 h 3004459"/>
              <a:gd name="connsiteX7" fmla="*/ 3185884 w 4731655"/>
              <a:gd name="connsiteY7" fmla="*/ 2267859 h 3004459"/>
              <a:gd name="connsiteX8" fmla="*/ 3664855 w 4731655"/>
              <a:gd name="connsiteY8" fmla="*/ 2833916 h 3004459"/>
              <a:gd name="connsiteX9" fmla="*/ 4731655 w 4731655"/>
              <a:gd name="connsiteY9" fmla="*/ 2986316 h 3004459"/>
              <a:gd name="connsiteX0" fmla="*/ 235855 w 4731655"/>
              <a:gd name="connsiteY0" fmla="*/ 177802 h 3004459"/>
              <a:gd name="connsiteX1" fmla="*/ 83457 w 4731655"/>
              <a:gd name="connsiteY1" fmla="*/ 36286 h 3004459"/>
              <a:gd name="connsiteX2" fmla="*/ 736598 w 4731655"/>
              <a:gd name="connsiteY2" fmla="*/ 395516 h 3004459"/>
              <a:gd name="connsiteX3" fmla="*/ 932544 w 4731655"/>
              <a:gd name="connsiteY3" fmla="*/ 613229 h 3004459"/>
              <a:gd name="connsiteX4" fmla="*/ 1378858 w 4731655"/>
              <a:gd name="connsiteY4" fmla="*/ 994229 h 3004459"/>
              <a:gd name="connsiteX5" fmla="*/ 1825170 w 4731655"/>
              <a:gd name="connsiteY5" fmla="*/ 1299030 h 3004459"/>
              <a:gd name="connsiteX6" fmla="*/ 2532744 w 4731655"/>
              <a:gd name="connsiteY6" fmla="*/ 1843315 h 3004459"/>
              <a:gd name="connsiteX7" fmla="*/ 3664855 w 4731655"/>
              <a:gd name="connsiteY7" fmla="*/ 2833916 h 3004459"/>
              <a:gd name="connsiteX8" fmla="*/ 4731655 w 4731655"/>
              <a:gd name="connsiteY8" fmla="*/ 2986316 h 3004459"/>
              <a:gd name="connsiteX0" fmla="*/ 235855 w 4731655"/>
              <a:gd name="connsiteY0" fmla="*/ 177802 h 2986316"/>
              <a:gd name="connsiteX1" fmla="*/ 83457 w 4731655"/>
              <a:gd name="connsiteY1" fmla="*/ 36286 h 2986316"/>
              <a:gd name="connsiteX2" fmla="*/ 736598 w 4731655"/>
              <a:gd name="connsiteY2" fmla="*/ 395516 h 2986316"/>
              <a:gd name="connsiteX3" fmla="*/ 932544 w 4731655"/>
              <a:gd name="connsiteY3" fmla="*/ 613229 h 2986316"/>
              <a:gd name="connsiteX4" fmla="*/ 1378858 w 4731655"/>
              <a:gd name="connsiteY4" fmla="*/ 994229 h 2986316"/>
              <a:gd name="connsiteX5" fmla="*/ 1825170 w 4731655"/>
              <a:gd name="connsiteY5" fmla="*/ 1299030 h 2986316"/>
              <a:gd name="connsiteX6" fmla="*/ 2532744 w 4731655"/>
              <a:gd name="connsiteY6" fmla="*/ 1843315 h 2986316"/>
              <a:gd name="connsiteX7" fmla="*/ 3283855 w 4731655"/>
              <a:gd name="connsiteY7" fmla="*/ 2376716 h 2986316"/>
              <a:gd name="connsiteX8" fmla="*/ 4731655 w 4731655"/>
              <a:gd name="connsiteY8" fmla="*/ 2986316 h 2986316"/>
              <a:gd name="connsiteX0" fmla="*/ 235855 w 4426855"/>
              <a:gd name="connsiteY0" fmla="*/ 177802 h 3138716"/>
              <a:gd name="connsiteX1" fmla="*/ 83457 w 4426855"/>
              <a:gd name="connsiteY1" fmla="*/ 36286 h 3138716"/>
              <a:gd name="connsiteX2" fmla="*/ 736598 w 4426855"/>
              <a:gd name="connsiteY2" fmla="*/ 395516 h 3138716"/>
              <a:gd name="connsiteX3" fmla="*/ 932544 w 4426855"/>
              <a:gd name="connsiteY3" fmla="*/ 613229 h 3138716"/>
              <a:gd name="connsiteX4" fmla="*/ 1378858 w 4426855"/>
              <a:gd name="connsiteY4" fmla="*/ 994229 h 3138716"/>
              <a:gd name="connsiteX5" fmla="*/ 1825170 w 4426855"/>
              <a:gd name="connsiteY5" fmla="*/ 1299030 h 3138716"/>
              <a:gd name="connsiteX6" fmla="*/ 2532744 w 4426855"/>
              <a:gd name="connsiteY6" fmla="*/ 1843315 h 3138716"/>
              <a:gd name="connsiteX7" fmla="*/ 3283855 w 4426855"/>
              <a:gd name="connsiteY7" fmla="*/ 2376716 h 3138716"/>
              <a:gd name="connsiteX8" fmla="*/ 4426855 w 4426855"/>
              <a:gd name="connsiteY8" fmla="*/ 3138716 h 3138716"/>
              <a:gd name="connsiteX0" fmla="*/ 235855 w 4426855"/>
              <a:gd name="connsiteY0" fmla="*/ 177802 h 3138716"/>
              <a:gd name="connsiteX1" fmla="*/ 83457 w 4426855"/>
              <a:gd name="connsiteY1" fmla="*/ 36286 h 3138716"/>
              <a:gd name="connsiteX2" fmla="*/ 736598 w 4426855"/>
              <a:gd name="connsiteY2" fmla="*/ 395516 h 3138716"/>
              <a:gd name="connsiteX3" fmla="*/ 584201 w 4426855"/>
              <a:gd name="connsiteY3" fmla="*/ 395515 h 3138716"/>
              <a:gd name="connsiteX4" fmla="*/ 932544 w 4426855"/>
              <a:gd name="connsiteY4" fmla="*/ 613229 h 3138716"/>
              <a:gd name="connsiteX5" fmla="*/ 1378858 w 4426855"/>
              <a:gd name="connsiteY5" fmla="*/ 994229 h 3138716"/>
              <a:gd name="connsiteX6" fmla="*/ 1825170 w 4426855"/>
              <a:gd name="connsiteY6" fmla="*/ 1299030 h 3138716"/>
              <a:gd name="connsiteX7" fmla="*/ 2532744 w 4426855"/>
              <a:gd name="connsiteY7" fmla="*/ 1843315 h 3138716"/>
              <a:gd name="connsiteX8" fmla="*/ 3283855 w 4426855"/>
              <a:gd name="connsiteY8" fmla="*/ 2376716 h 3138716"/>
              <a:gd name="connsiteX9" fmla="*/ 4426855 w 4426855"/>
              <a:gd name="connsiteY9" fmla="*/ 3138716 h 3138716"/>
              <a:gd name="connsiteX0" fmla="*/ 0 w 5105400"/>
              <a:gd name="connsiteY0" fmla="*/ 0 h 3189514"/>
              <a:gd name="connsiteX1" fmla="*/ 762002 w 5105400"/>
              <a:gd name="connsiteY1" fmla="*/ 87084 h 3189514"/>
              <a:gd name="connsiteX2" fmla="*/ 1415143 w 5105400"/>
              <a:gd name="connsiteY2" fmla="*/ 446314 h 3189514"/>
              <a:gd name="connsiteX3" fmla="*/ 1262746 w 5105400"/>
              <a:gd name="connsiteY3" fmla="*/ 446313 h 3189514"/>
              <a:gd name="connsiteX4" fmla="*/ 1611089 w 5105400"/>
              <a:gd name="connsiteY4" fmla="*/ 664027 h 3189514"/>
              <a:gd name="connsiteX5" fmla="*/ 2057403 w 5105400"/>
              <a:gd name="connsiteY5" fmla="*/ 1045027 h 3189514"/>
              <a:gd name="connsiteX6" fmla="*/ 2503715 w 5105400"/>
              <a:gd name="connsiteY6" fmla="*/ 1349828 h 3189514"/>
              <a:gd name="connsiteX7" fmla="*/ 3211289 w 5105400"/>
              <a:gd name="connsiteY7" fmla="*/ 1894113 h 3189514"/>
              <a:gd name="connsiteX8" fmla="*/ 3962400 w 5105400"/>
              <a:gd name="connsiteY8" fmla="*/ 2427514 h 3189514"/>
              <a:gd name="connsiteX9" fmla="*/ 5105400 w 5105400"/>
              <a:gd name="connsiteY9" fmla="*/ 3189514 h 3189514"/>
              <a:gd name="connsiteX0" fmla="*/ 0 w 5105400"/>
              <a:gd name="connsiteY0" fmla="*/ 0 h 3189514"/>
              <a:gd name="connsiteX1" fmla="*/ 762002 w 5105400"/>
              <a:gd name="connsiteY1" fmla="*/ 87084 h 3189514"/>
              <a:gd name="connsiteX2" fmla="*/ 1415143 w 5105400"/>
              <a:gd name="connsiteY2" fmla="*/ 446314 h 3189514"/>
              <a:gd name="connsiteX3" fmla="*/ 1611089 w 5105400"/>
              <a:gd name="connsiteY3" fmla="*/ 664027 h 3189514"/>
              <a:gd name="connsiteX4" fmla="*/ 2057403 w 5105400"/>
              <a:gd name="connsiteY4" fmla="*/ 1045027 h 3189514"/>
              <a:gd name="connsiteX5" fmla="*/ 2503715 w 5105400"/>
              <a:gd name="connsiteY5" fmla="*/ 1349828 h 3189514"/>
              <a:gd name="connsiteX6" fmla="*/ 3211289 w 5105400"/>
              <a:gd name="connsiteY6" fmla="*/ 1894113 h 3189514"/>
              <a:gd name="connsiteX7" fmla="*/ 3962400 w 5105400"/>
              <a:gd name="connsiteY7" fmla="*/ 2427514 h 3189514"/>
              <a:gd name="connsiteX8" fmla="*/ 5105400 w 5105400"/>
              <a:gd name="connsiteY8" fmla="*/ 3189514 h 3189514"/>
              <a:gd name="connsiteX0" fmla="*/ 0 w 5105400"/>
              <a:gd name="connsiteY0" fmla="*/ 0 h 3189514"/>
              <a:gd name="connsiteX1" fmla="*/ 762002 w 5105400"/>
              <a:gd name="connsiteY1" fmla="*/ 87084 h 3189514"/>
              <a:gd name="connsiteX2" fmla="*/ 1262743 w 5105400"/>
              <a:gd name="connsiteY2" fmla="*/ 446314 h 3189514"/>
              <a:gd name="connsiteX3" fmla="*/ 1611089 w 5105400"/>
              <a:gd name="connsiteY3" fmla="*/ 664027 h 3189514"/>
              <a:gd name="connsiteX4" fmla="*/ 2057403 w 5105400"/>
              <a:gd name="connsiteY4" fmla="*/ 1045027 h 3189514"/>
              <a:gd name="connsiteX5" fmla="*/ 2503715 w 5105400"/>
              <a:gd name="connsiteY5" fmla="*/ 1349828 h 3189514"/>
              <a:gd name="connsiteX6" fmla="*/ 3211289 w 5105400"/>
              <a:gd name="connsiteY6" fmla="*/ 1894113 h 3189514"/>
              <a:gd name="connsiteX7" fmla="*/ 3962400 w 5105400"/>
              <a:gd name="connsiteY7" fmla="*/ 2427514 h 3189514"/>
              <a:gd name="connsiteX8" fmla="*/ 5105400 w 5105400"/>
              <a:gd name="connsiteY8" fmla="*/ 3189514 h 3189514"/>
              <a:gd name="connsiteX0" fmla="*/ 0 w 5105400"/>
              <a:gd name="connsiteY0" fmla="*/ 0 h 3189514"/>
              <a:gd name="connsiteX1" fmla="*/ 762002 w 5105400"/>
              <a:gd name="connsiteY1" fmla="*/ 87084 h 3189514"/>
              <a:gd name="connsiteX2" fmla="*/ 783775 w 5105400"/>
              <a:gd name="connsiteY2" fmla="*/ 97970 h 3189514"/>
              <a:gd name="connsiteX3" fmla="*/ 1262743 w 5105400"/>
              <a:gd name="connsiteY3" fmla="*/ 446314 h 3189514"/>
              <a:gd name="connsiteX4" fmla="*/ 1611089 w 5105400"/>
              <a:gd name="connsiteY4" fmla="*/ 664027 h 3189514"/>
              <a:gd name="connsiteX5" fmla="*/ 2057403 w 5105400"/>
              <a:gd name="connsiteY5" fmla="*/ 1045027 h 3189514"/>
              <a:gd name="connsiteX6" fmla="*/ 2503715 w 5105400"/>
              <a:gd name="connsiteY6" fmla="*/ 1349828 h 3189514"/>
              <a:gd name="connsiteX7" fmla="*/ 3211289 w 5105400"/>
              <a:gd name="connsiteY7" fmla="*/ 1894113 h 3189514"/>
              <a:gd name="connsiteX8" fmla="*/ 3962400 w 5105400"/>
              <a:gd name="connsiteY8" fmla="*/ 2427514 h 3189514"/>
              <a:gd name="connsiteX9" fmla="*/ 5105400 w 5105400"/>
              <a:gd name="connsiteY9" fmla="*/ 3189514 h 3189514"/>
              <a:gd name="connsiteX0" fmla="*/ 0 w 5105400"/>
              <a:gd name="connsiteY0" fmla="*/ 0 h 3494314"/>
              <a:gd name="connsiteX1" fmla="*/ 762002 w 5105400"/>
              <a:gd name="connsiteY1" fmla="*/ 391884 h 3494314"/>
              <a:gd name="connsiteX2" fmla="*/ 783775 w 5105400"/>
              <a:gd name="connsiteY2" fmla="*/ 402770 h 3494314"/>
              <a:gd name="connsiteX3" fmla="*/ 1262743 w 5105400"/>
              <a:gd name="connsiteY3" fmla="*/ 751114 h 3494314"/>
              <a:gd name="connsiteX4" fmla="*/ 1611089 w 5105400"/>
              <a:gd name="connsiteY4" fmla="*/ 968827 h 3494314"/>
              <a:gd name="connsiteX5" fmla="*/ 2057403 w 5105400"/>
              <a:gd name="connsiteY5" fmla="*/ 1349827 h 3494314"/>
              <a:gd name="connsiteX6" fmla="*/ 2503715 w 5105400"/>
              <a:gd name="connsiteY6" fmla="*/ 1654628 h 3494314"/>
              <a:gd name="connsiteX7" fmla="*/ 3211289 w 5105400"/>
              <a:gd name="connsiteY7" fmla="*/ 2198913 h 3494314"/>
              <a:gd name="connsiteX8" fmla="*/ 3962400 w 5105400"/>
              <a:gd name="connsiteY8" fmla="*/ 2732314 h 3494314"/>
              <a:gd name="connsiteX9" fmla="*/ 5105400 w 5105400"/>
              <a:gd name="connsiteY9" fmla="*/ 3494314 h 3494314"/>
              <a:gd name="connsiteX0" fmla="*/ 0 w 5105400"/>
              <a:gd name="connsiteY0" fmla="*/ 0 h 3494314"/>
              <a:gd name="connsiteX1" fmla="*/ 762002 w 5105400"/>
              <a:gd name="connsiteY1" fmla="*/ 391884 h 3494314"/>
              <a:gd name="connsiteX2" fmla="*/ 783775 w 5105400"/>
              <a:gd name="connsiteY2" fmla="*/ 552833 h 3494314"/>
              <a:gd name="connsiteX3" fmla="*/ 1262743 w 5105400"/>
              <a:gd name="connsiteY3" fmla="*/ 751114 h 3494314"/>
              <a:gd name="connsiteX4" fmla="*/ 1611089 w 5105400"/>
              <a:gd name="connsiteY4" fmla="*/ 968827 h 3494314"/>
              <a:gd name="connsiteX5" fmla="*/ 2057403 w 5105400"/>
              <a:gd name="connsiteY5" fmla="*/ 1349827 h 3494314"/>
              <a:gd name="connsiteX6" fmla="*/ 2503715 w 5105400"/>
              <a:gd name="connsiteY6" fmla="*/ 1654628 h 3494314"/>
              <a:gd name="connsiteX7" fmla="*/ 3211289 w 5105400"/>
              <a:gd name="connsiteY7" fmla="*/ 2198913 h 3494314"/>
              <a:gd name="connsiteX8" fmla="*/ 3962400 w 5105400"/>
              <a:gd name="connsiteY8" fmla="*/ 2732314 h 3494314"/>
              <a:gd name="connsiteX9" fmla="*/ 5105400 w 5105400"/>
              <a:gd name="connsiteY9" fmla="*/ 3494314 h 3494314"/>
              <a:gd name="connsiteX0" fmla="*/ 0 w 5105400"/>
              <a:gd name="connsiteY0" fmla="*/ 0 h 3494314"/>
              <a:gd name="connsiteX1" fmla="*/ 783775 w 5105400"/>
              <a:gd name="connsiteY1" fmla="*/ 552833 h 3494314"/>
              <a:gd name="connsiteX2" fmla="*/ 1262743 w 5105400"/>
              <a:gd name="connsiteY2" fmla="*/ 751114 h 3494314"/>
              <a:gd name="connsiteX3" fmla="*/ 1611089 w 5105400"/>
              <a:gd name="connsiteY3" fmla="*/ 968827 h 3494314"/>
              <a:gd name="connsiteX4" fmla="*/ 2057403 w 5105400"/>
              <a:gd name="connsiteY4" fmla="*/ 1349827 h 3494314"/>
              <a:gd name="connsiteX5" fmla="*/ 2503715 w 5105400"/>
              <a:gd name="connsiteY5" fmla="*/ 1654628 h 3494314"/>
              <a:gd name="connsiteX6" fmla="*/ 3211289 w 5105400"/>
              <a:gd name="connsiteY6" fmla="*/ 2198913 h 3494314"/>
              <a:gd name="connsiteX7" fmla="*/ 3962400 w 5105400"/>
              <a:gd name="connsiteY7" fmla="*/ 2732314 h 3494314"/>
              <a:gd name="connsiteX8" fmla="*/ 5105400 w 5105400"/>
              <a:gd name="connsiteY8" fmla="*/ 3494314 h 3494314"/>
              <a:gd name="connsiteX0" fmla="*/ 0 w 5105400"/>
              <a:gd name="connsiteY0" fmla="*/ 0 h 3494314"/>
              <a:gd name="connsiteX1" fmla="*/ 783775 w 5105400"/>
              <a:gd name="connsiteY1" fmla="*/ 552833 h 3494314"/>
              <a:gd name="connsiteX2" fmla="*/ 1262743 w 5105400"/>
              <a:gd name="connsiteY2" fmla="*/ 751114 h 3494314"/>
              <a:gd name="connsiteX3" fmla="*/ 1611089 w 5105400"/>
              <a:gd name="connsiteY3" fmla="*/ 968827 h 3494314"/>
              <a:gd name="connsiteX4" fmla="*/ 2503715 w 5105400"/>
              <a:gd name="connsiteY4" fmla="*/ 1654628 h 3494314"/>
              <a:gd name="connsiteX5" fmla="*/ 3211289 w 5105400"/>
              <a:gd name="connsiteY5" fmla="*/ 2198913 h 3494314"/>
              <a:gd name="connsiteX6" fmla="*/ 3962400 w 5105400"/>
              <a:gd name="connsiteY6" fmla="*/ 2732314 h 3494314"/>
              <a:gd name="connsiteX7" fmla="*/ 5105400 w 5105400"/>
              <a:gd name="connsiteY7" fmla="*/ 3494314 h 3494314"/>
              <a:gd name="connsiteX0" fmla="*/ 0 w 5105400"/>
              <a:gd name="connsiteY0" fmla="*/ 0 h 3494314"/>
              <a:gd name="connsiteX1" fmla="*/ 783775 w 5105400"/>
              <a:gd name="connsiteY1" fmla="*/ 552833 h 3494314"/>
              <a:gd name="connsiteX2" fmla="*/ 1262743 w 5105400"/>
              <a:gd name="connsiteY2" fmla="*/ 751114 h 3494314"/>
              <a:gd name="connsiteX3" fmla="*/ 2095123 w 5105400"/>
              <a:gd name="connsiteY3" fmla="*/ 1268952 h 3494314"/>
              <a:gd name="connsiteX4" fmla="*/ 2503715 w 5105400"/>
              <a:gd name="connsiteY4" fmla="*/ 1654628 h 3494314"/>
              <a:gd name="connsiteX5" fmla="*/ 3211289 w 5105400"/>
              <a:gd name="connsiteY5" fmla="*/ 2198913 h 3494314"/>
              <a:gd name="connsiteX6" fmla="*/ 3962400 w 5105400"/>
              <a:gd name="connsiteY6" fmla="*/ 2732314 h 3494314"/>
              <a:gd name="connsiteX7" fmla="*/ 5105400 w 5105400"/>
              <a:gd name="connsiteY7" fmla="*/ 3494314 h 3494314"/>
              <a:gd name="connsiteX0" fmla="*/ 0 w 5105400"/>
              <a:gd name="connsiteY0" fmla="*/ 0 h 3494314"/>
              <a:gd name="connsiteX1" fmla="*/ 783775 w 5105400"/>
              <a:gd name="connsiteY1" fmla="*/ 552833 h 3494314"/>
              <a:gd name="connsiteX2" fmla="*/ 1262743 w 5105400"/>
              <a:gd name="connsiteY2" fmla="*/ 751114 h 3494314"/>
              <a:gd name="connsiteX3" fmla="*/ 1440576 w 5105400"/>
              <a:gd name="connsiteY3" fmla="*/ 911094 h 3494314"/>
              <a:gd name="connsiteX4" fmla="*/ 2095123 w 5105400"/>
              <a:gd name="connsiteY4" fmla="*/ 1268952 h 3494314"/>
              <a:gd name="connsiteX5" fmla="*/ 2503715 w 5105400"/>
              <a:gd name="connsiteY5" fmla="*/ 1654628 h 3494314"/>
              <a:gd name="connsiteX6" fmla="*/ 3211289 w 5105400"/>
              <a:gd name="connsiteY6" fmla="*/ 2198913 h 3494314"/>
              <a:gd name="connsiteX7" fmla="*/ 3962400 w 5105400"/>
              <a:gd name="connsiteY7" fmla="*/ 2732314 h 3494314"/>
              <a:gd name="connsiteX8" fmla="*/ 5105400 w 5105400"/>
              <a:gd name="connsiteY8" fmla="*/ 3494314 h 3494314"/>
              <a:gd name="connsiteX0" fmla="*/ 0 w 5105400"/>
              <a:gd name="connsiteY0" fmla="*/ 0 h 3494314"/>
              <a:gd name="connsiteX1" fmla="*/ 783775 w 5105400"/>
              <a:gd name="connsiteY1" fmla="*/ 552833 h 3494314"/>
              <a:gd name="connsiteX2" fmla="*/ 1440576 w 5105400"/>
              <a:gd name="connsiteY2" fmla="*/ 911094 h 3494314"/>
              <a:gd name="connsiteX3" fmla="*/ 2095123 w 5105400"/>
              <a:gd name="connsiteY3" fmla="*/ 1268952 h 3494314"/>
              <a:gd name="connsiteX4" fmla="*/ 2503715 w 5105400"/>
              <a:gd name="connsiteY4" fmla="*/ 1654628 h 3494314"/>
              <a:gd name="connsiteX5" fmla="*/ 3211289 w 5105400"/>
              <a:gd name="connsiteY5" fmla="*/ 2198913 h 3494314"/>
              <a:gd name="connsiteX6" fmla="*/ 3962400 w 5105400"/>
              <a:gd name="connsiteY6" fmla="*/ 2732314 h 3494314"/>
              <a:gd name="connsiteX7" fmla="*/ 5105400 w 5105400"/>
              <a:gd name="connsiteY7" fmla="*/ 3494314 h 3494314"/>
              <a:gd name="connsiteX0" fmla="*/ 0 w 5105400"/>
              <a:gd name="connsiteY0" fmla="*/ 0 h 3494314"/>
              <a:gd name="connsiteX1" fmla="*/ 783775 w 5105400"/>
              <a:gd name="connsiteY1" fmla="*/ 552833 h 3494314"/>
              <a:gd name="connsiteX2" fmla="*/ 1440576 w 5105400"/>
              <a:gd name="connsiteY2" fmla="*/ 911094 h 3494314"/>
              <a:gd name="connsiteX3" fmla="*/ 2095123 w 5105400"/>
              <a:gd name="connsiteY3" fmla="*/ 1268952 h 3494314"/>
              <a:gd name="connsiteX4" fmla="*/ 2503715 w 5105400"/>
              <a:gd name="connsiteY4" fmla="*/ 1654628 h 3494314"/>
              <a:gd name="connsiteX5" fmla="*/ 3211289 w 5105400"/>
              <a:gd name="connsiteY5" fmla="*/ 2198913 h 3494314"/>
              <a:gd name="connsiteX6" fmla="*/ 4365762 w 5105400"/>
              <a:gd name="connsiteY6" fmla="*/ 3032439 h 3494314"/>
              <a:gd name="connsiteX7" fmla="*/ 5105400 w 5105400"/>
              <a:gd name="connsiteY7" fmla="*/ 3494314 h 3494314"/>
              <a:gd name="connsiteX0" fmla="*/ 0 w 5105400"/>
              <a:gd name="connsiteY0" fmla="*/ 0 h 3494314"/>
              <a:gd name="connsiteX1" fmla="*/ 783775 w 5105400"/>
              <a:gd name="connsiteY1" fmla="*/ 552833 h 3494314"/>
              <a:gd name="connsiteX2" fmla="*/ 1440576 w 5105400"/>
              <a:gd name="connsiteY2" fmla="*/ 911094 h 3494314"/>
              <a:gd name="connsiteX3" fmla="*/ 2095123 w 5105400"/>
              <a:gd name="connsiteY3" fmla="*/ 1268952 h 3494314"/>
              <a:gd name="connsiteX4" fmla="*/ 2503715 w 5105400"/>
              <a:gd name="connsiteY4" fmla="*/ 1654628 h 3494314"/>
              <a:gd name="connsiteX5" fmla="*/ 3211289 w 5105400"/>
              <a:gd name="connsiteY5" fmla="*/ 2198913 h 3494314"/>
              <a:gd name="connsiteX6" fmla="*/ 4365762 w 5105400"/>
              <a:gd name="connsiteY6" fmla="*/ 3032439 h 3494314"/>
              <a:gd name="connsiteX7" fmla="*/ 5105400 w 5105400"/>
              <a:gd name="connsiteY7" fmla="*/ 3494314 h 3494314"/>
              <a:gd name="connsiteX0" fmla="*/ 0 w 5105400"/>
              <a:gd name="connsiteY0" fmla="*/ 0 h 3494314"/>
              <a:gd name="connsiteX1" fmla="*/ 783775 w 5105400"/>
              <a:gd name="connsiteY1" fmla="*/ 552833 h 3494314"/>
              <a:gd name="connsiteX2" fmla="*/ 1440576 w 5105400"/>
              <a:gd name="connsiteY2" fmla="*/ 911094 h 3494314"/>
              <a:gd name="connsiteX3" fmla="*/ 1933778 w 5105400"/>
              <a:gd name="connsiteY3" fmla="*/ 1268952 h 3494314"/>
              <a:gd name="connsiteX4" fmla="*/ 2503715 w 5105400"/>
              <a:gd name="connsiteY4" fmla="*/ 1654628 h 3494314"/>
              <a:gd name="connsiteX5" fmla="*/ 3211289 w 5105400"/>
              <a:gd name="connsiteY5" fmla="*/ 2198913 h 3494314"/>
              <a:gd name="connsiteX6" fmla="*/ 4365762 w 5105400"/>
              <a:gd name="connsiteY6" fmla="*/ 3032439 h 3494314"/>
              <a:gd name="connsiteX7" fmla="*/ 5105400 w 5105400"/>
              <a:gd name="connsiteY7" fmla="*/ 3494314 h 3494314"/>
              <a:gd name="connsiteX0" fmla="*/ 0 w 4863383"/>
              <a:gd name="connsiteY0" fmla="*/ 0 h 3344251"/>
              <a:gd name="connsiteX1" fmla="*/ 541758 w 4863383"/>
              <a:gd name="connsiteY1" fmla="*/ 402770 h 3344251"/>
              <a:gd name="connsiteX2" fmla="*/ 1198559 w 4863383"/>
              <a:gd name="connsiteY2" fmla="*/ 761031 h 3344251"/>
              <a:gd name="connsiteX3" fmla="*/ 1691761 w 4863383"/>
              <a:gd name="connsiteY3" fmla="*/ 1118889 h 3344251"/>
              <a:gd name="connsiteX4" fmla="*/ 2261698 w 4863383"/>
              <a:gd name="connsiteY4" fmla="*/ 1504565 h 3344251"/>
              <a:gd name="connsiteX5" fmla="*/ 2969272 w 4863383"/>
              <a:gd name="connsiteY5" fmla="*/ 2048850 h 3344251"/>
              <a:gd name="connsiteX6" fmla="*/ 4123745 w 4863383"/>
              <a:gd name="connsiteY6" fmla="*/ 2882376 h 3344251"/>
              <a:gd name="connsiteX7" fmla="*/ 4863383 w 4863383"/>
              <a:gd name="connsiteY7" fmla="*/ 3344251 h 334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3383" h="3344251">
                <a:moveTo>
                  <a:pt x="0" y="0"/>
                </a:moveTo>
                <a:cubicBezTo>
                  <a:pt x="163287" y="115174"/>
                  <a:pt x="341998" y="275932"/>
                  <a:pt x="541758" y="402770"/>
                </a:cubicBezTo>
                <a:cubicBezTo>
                  <a:pt x="741518" y="529608"/>
                  <a:pt x="1006892" y="641678"/>
                  <a:pt x="1198559" y="761031"/>
                </a:cubicBezTo>
                <a:cubicBezTo>
                  <a:pt x="1390226" y="880384"/>
                  <a:pt x="1514571" y="994967"/>
                  <a:pt x="1691761" y="1118889"/>
                </a:cubicBezTo>
                <a:cubicBezTo>
                  <a:pt x="1868951" y="1242811"/>
                  <a:pt x="2048780" y="1349572"/>
                  <a:pt x="2261698" y="1504565"/>
                </a:cubicBezTo>
                <a:cubicBezTo>
                  <a:pt x="2474616" y="1659558"/>
                  <a:pt x="2658931" y="1819215"/>
                  <a:pt x="2969272" y="2048850"/>
                </a:cubicBezTo>
                <a:cubicBezTo>
                  <a:pt x="3279613" y="2278485"/>
                  <a:pt x="3757260" y="2691876"/>
                  <a:pt x="4123745" y="2882376"/>
                </a:cubicBezTo>
                <a:cubicBezTo>
                  <a:pt x="4560988" y="3138669"/>
                  <a:pt x="4696469" y="3253537"/>
                  <a:pt x="4863383" y="3344251"/>
                </a:cubicBezTo>
              </a:path>
            </a:pathLst>
          </a:custGeom>
          <a:noFill/>
          <a:ln w="76200" cap="flat" cmpd="sng" algn="ctr">
            <a:solidFill>
              <a:srgbClr val="FFFF00"/>
            </a:solidFill>
            <a:prstDash val="solid"/>
            <a:round/>
            <a:headEnd type="none" w="med" len="med"/>
            <a:tailEnd type="none" w="med" len="med"/>
          </a:ln>
          <a:effectLst/>
        </p:spPr>
        <p:txBody>
          <a:bodyPr/>
          <a:lstStyle/>
          <a:p>
            <a:pPr>
              <a:defRPr/>
            </a:pPr>
            <a:endParaRPr lang="en-US"/>
          </a:p>
        </p:txBody>
      </p:sp>
      <p:sp>
        <p:nvSpPr>
          <p:cNvPr id="4" name="TextBox 3"/>
          <p:cNvSpPr txBox="1"/>
          <p:nvPr/>
        </p:nvSpPr>
        <p:spPr>
          <a:xfrm rot="2244376">
            <a:off x="560388" y="4687888"/>
            <a:ext cx="2659062" cy="584200"/>
          </a:xfrm>
          <a:prstGeom prst="rect">
            <a:avLst/>
          </a:prstGeom>
          <a:noFill/>
        </p:spPr>
        <p:txBody>
          <a:bodyPr>
            <a:spAutoFit/>
          </a:bodyPr>
          <a:lstStyle/>
          <a:p>
            <a:pPr algn="ctr">
              <a:defRPr/>
            </a:pPr>
            <a:r>
              <a:rPr lang="en-US" b="1" dirty="0">
                <a:solidFill>
                  <a:srgbClr val="FFFF00"/>
                </a:solidFill>
                <a:effectLst>
                  <a:outerShdw blurRad="50800" dist="38100" dir="2700000" algn="tl" rotWithShape="0">
                    <a:srgbClr val="D4EAEC">
                      <a:alpha val="40000"/>
                    </a:srgbClr>
                  </a:outerShdw>
                </a:effectLst>
              </a:rPr>
              <a:t>Teton Fault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GT44-5"/>
          <p:cNvPicPr>
            <a:picLocks noChangeAspect="1" noChangeArrowheads="1"/>
          </p:cNvPicPr>
          <p:nvPr/>
        </p:nvPicPr>
        <p:blipFill>
          <a:blip r:embed="rId3"/>
          <a:srcRect/>
          <a:stretch>
            <a:fillRect/>
          </a:stretch>
        </p:blipFill>
        <p:spPr bwMode="auto">
          <a:xfrm>
            <a:off x="533400" y="0"/>
            <a:ext cx="81534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GT44-6"/>
          <p:cNvPicPr>
            <a:picLocks noChangeAspect="1" noChangeArrowheads="1"/>
          </p:cNvPicPr>
          <p:nvPr/>
        </p:nvPicPr>
        <p:blipFill>
          <a:blip r:embed="rId3"/>
          <a:srcRect/>
          <a:stretch>
            <a:fillRect/>
          </a:stretch>
        </p:blipFill>
        <p:spPr bwMode="auto">
          <a:xfrm>
            <a:off x="0" y="1600200"/>
            <a:ext cx="9144000" cy="3659188"/>
          </a:xfrm>
          <a:prstGeom prst="rect">
            <a:avLst/>
          </a:prstGeom>
          <a:noFill/>
          <a:ln w="9525">
            <a:noFill/>
            <a:miter lim="800000"/>
            <a:headEnd/>
            <a:tailEnd/>
          </a:ln>
        </p:spPr>
      </p:pic>
      <p:sp>
        <p:nvSpPr>
          <p:cNvPr id="32771" name="Line 3"/>
          <p:cNvSpPr>
            <a:spLocks noChangeShapeType="1"/>
          </p:cNvSpPr>
          <p:nvPr/>
        </p:nvSpPr>
        <p:spPr bwMode="auto">
          <a:xfrm flipH="1" flipV="1">
            <a:off x="1066800" y="5105400"/>
            <a:ext cx="838200" cy="838200"/>
          </a:xfrm>
          <a:prstGeom prst="line">
            <a:avLst/>
          </a:prstGeom>
          <a:noFill/>
          <a:ln w="9525">
            <a:solidFill>
              <a:srgbClr val="FF0000"/>
            </a:solidFill>
            <a:round/>
            <a:headEnd/>
            <a:tailEnd type="triangle" w="med" len="med"/>
          </a:ln>
        </p:spPr>
        <p:txBody>
          <a:bodyPr/>
          <a:lstStyle/>
          <a:p>
            <a:endParaRPr lang="en-US"/>
          </a:p>
        </p:txBody>
      </p:sp>
      <p:sp>
        <p:nvSpPr>
          <p:cNvPr id="32772" name="Text Box 4"/>
          <p:cNvSpPr txBox="1">
            <a:spLocks noChangeArrowheads="1"/>
          </p:cNvSpPr>
          <p:nvPr/>
        </p:nvSpPr>
        <p:spPr bwMode="auto">
          <a:xfrm>
            <a:off x="1447800" y="5867400"/>
            <a:ext cx="1447800" cy="579438"/>
          </a:xfrm>
          <a:prstGeom prst="rect">
            <a:avLst/>
          </a:prstGeom>
          <a:noFill/>
          <a:ln w="9525">
            <a:noFill/>
            <a:miter lim="800000"/>
            <a:headEnd/>
            <a:tailEnd/>
          </a:ln>
        </p:spPr>
        <p:txBody>
          <a:bodyPr>
            <a:spAutoFit/>
          </a:bodyPr>
          <a:lstStyle/>
          <a:p>
            <a:pPr>
              <a:spcBef>
                <a:spcPct val="50000"/>
              </a:spcBef>
            </a:pPr>
            <a:r>
              <a:rPr lang="en-US" b="1"/>
              <a:t>1938!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Grand Teton 05DF"/>
          <p:cNvPicPr>
            <a:picLocks noChangeAspect="1" noChangeArrowheads="1"/>
          </p:cNvPicPr>
          <p:nvPr/>
        </p:nvPicPr>
        <p:blipFill>
          <a:blip r:embed="rId3"/>
          <a:srcRect/>
          <a:stretch>
            <a:fillRect/>
          </a:stretch>
        </p:blipFill>
        <p:spPr bwMode="auto">
          <a:xfrm>
            <a:off x="533400" y="304800"/>
            <a:ext cx="8229600" cy="5470525"/>
          </a:xfrm>
          <a:prstGeom prst="rect">
            <a:avLst/>
          </a:prstGeom>
          <a:noFill/>
          <a:ln w="9525">
            <a:noFill/>
            <a:miter lim="800000"/>
            <a:headEnd/>
            <a:tailEnd/>
          </a:ln>
        </p:spPr>
      </p:pic>
      <p:sp>
        <p:nvSpPr>
          <p:cNvPr id="33795" name="Text Box 5"/>
          <p:cNvSpPr txBox="1">
            <a:spLocks noChangeArrowheads="1"/>
          </p:cNvSpPr>
          <p:nvPr/>
        </p:nvSpPr>
        <p:spPr bwMode="auto">
          <a:xfrm>
            <a:off x="1371600" y="5911850"/>
            <a:ext cx="6629400" cy="946150"/>
          </a:xfrm>
          <a:prstGeom prst="rect">
            <a:avLst/>
          </a:prstGeom>
          <a:noFill/>
          <a:ln w="9525">
            <a:noFill/>
            <a:miter lim="800000"/>
            <a:headEnd/>
            <a:tailEnd/>
          </a:ln>
        </p:spPr>
        <p:txBody>
          <a:bodyPr>
            <a:spAutoFit/>
          </a:bodyPr>
          <a:lstStyle/>
          <a:p>
            <a:pPr algn="ctr">
              <a:spcBef>
                <a:spcPct val="50000"/>
              </a:spcBef>
            </a:pPr>
            <a:r>
              <a:rPr lang="en-US" sz="2800" b="1"/>
              <a:t>Differential uplift or rotation along curved normal faults?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http://antisyphus.typepad.com/photos/uncategorized/dominoes.jpg"/>
          <p:cNvPicPr>
            <a:picLocks noChangeAspect="1" noChangeArrowheads="1"/>
          </p:cNvPicPr>
          <p:nvPr/>
        </p:nvPicPr>
        <p:blipFill>
          <a:blip r:embed="rId3"/>
          <a:srcRect/>
          <a:stretch>
            <a:fillRect/>
          </a:stretch>
        </p:blipFill>
        <p:spPr bwMode="auto">
          <a:xfrm>
            <a:off x="0" y="228600"/>
            <a:ext cx="4149725" cy="3048000"/>
          </a:xfrm>
          <a:prstGeom prst="rect">
            <a:avLst/>
          </a:prstGeom>
          <a:noFill/>
          <a:ln w="9525">
            <a:noFill/>
            <a:miter lim="800000"/>
            <a:headEnd/>
            <a:tailEnd/>
          </a:ln>
        </p:spPr>
      </p:pic>
      <p:sp>
        <p:nvSpPr>
          <p:cNvPr id="12" name="TextBox 11"/>
          <p:cNvSpPr txBox="1"/>
          <p:nvPr/>
        </p:nvSpPr>
        <p:spPr>
          <a:xfrm>
            <a:off x="914400" y="3916363"/>
            <a:ext cx="2286000" cy="1570037"/>
          </a:xfrm>
          <a:prstGeom prst="rect">
            <a:avLst/>
          </a:prstGeom>
          <a:noFill/>
        </p:spPr>
        <p:txBody>
          <a:bodyPr>
            <a:spAutoFit/>
          </a:bodyPr>
          <a:lstStyle/>
          <a:p>
            <a:pPr algn="ctr">
              <a:defRPr/>
            </a:pPr>
            <a:r>
              <a:rPr lang="en-US" b="1" dirty="0">
                <a:effectLst>
                  <a:outerShdw blurRad="50800" dist="38100" dir="2700000" algn="tl" rotWithShape="0">
                    <a:prstClr val="black">
                      <a:alpha val="40000"/>
                    </a:prstClr>
                  </a:outerShdw>
                </a:effectLst>
              </a:rPr>
              <a:t>Domino theory rotation</a:t>
            </a:r>
          </a:p>
        </p:txBody>
      </p:sp>
      <p:pic>
        <p:nvPicPr>
          <p:cNvPr id="34820" name="Picture 3"/>
          <p:cNvPicPr>
            <a:picLocks noGrp="1" noChangeAspect="1" noChangeArrowheads="1"/>
          </p:cNvPicPr>
          <p:nvPr>
            <p:ph idx="1"/>
          </p:nvPr>
        </p:nvPicPr>
        <p:blipFill>
          <a:blip r:embed="rId4"/>
          <a:srcRect/>
          <a:stretch>
            <a:fillRect/>
          </a:stretch>
        </p:blipFill>
        <p:spPr>
          <a:xfrm>
            <a:off x="4084638" y="593725"/>
            <a:ext cx="4373562" cy="550227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Grand Teton 34 DBH"/>
          <p:cNvPicPr>
            <a:picLocks noChangeAspect="1" noChangeArrowheads="1"/>
          </p:cNvPicPr>
          <p:nvPr/>
        </p:nvPicPr>
        <p:blipFill>
          <a:blip r:embed="rId3"/>
          <a:srcRect/>
          <a:stretch>
            <a:fillRect/>
          </a:stretch>
        </p:blipFill>
        <p:spPr bwMode="auto">
          <a:xfrm>
            <a:off x="0" y="0"/>
            <a:ext cx="9144000" cy="6303963"/>
          </a:xfrm>
          <a:prstGeom prst="rect">
            <a:avLst/>
          </a:prstGeom>
          <a:noFill/>
          <a:ln w="9525">
            <a:noFill/>
            <a:miter lim="800000"/>
            <a:headEnd/>
            <a:tailEnd/>
          </a:ln>
        </p:spPr>
      </p:pic>
      <p:sp>
        <p:nvSpPr>
          <p:cNvPr id="35843" name="Text Box 5"/>
          <p:cNvSpPr txBox="1">
            <a:spLocks noChangeArrowheads="1"/>
          </p:cNvSpPr>
          <p:nvPr/>
        </p:nvSpPr>
        <p:spPr bwMode="auto">
          <a:xfrm>
            <a:off x="0" y="6278563"/>
            <a:ext cx="8991600" cy="584200"/>
          </a:xfrm>
          <a:prstGeom prst="rect">
            <a:avLst/>
          </a:prstGeom>
          <a:noFill/>
          <a:ln w="9525">
            <a:noFill/>
            <a:miter lim="800000"/>
            <a:headEnd/>
            <a:tailEnd/>
          </a:ln>
        </p:spPr>
        <p:txBody>
          <a:bodyPr>
            <a:spAutoFit/>
          </a:bodyPr>
          <a:lstStyle/>
          <a:p>
            <a:pPr algn="ctr">
              <a:spcBef>
                <a:spcPct val="50000"/>
              </a:spcBef>
            </a:pPr>
            <a:r>
              <a:rPr lang="en-US" b="1"/>
              <a:t>Teton Fault displacing alluvial fan</a:t>
            </a:r>
          </a:p>
        </p:txBody>
      </p:sp>
      <p:cxnSp>
        <p:nvCxnSpPr>
          <p:cNvPr id="4" name="Straight Arrow Connector 3"/>
          <p:cNvCxnSpPr/>
          <p:nvPr/>
        </p:nvCxnSpPr>
        <p:spPr bwMode="auto">
          <a:xfrm rot="5400000">
            <a:off x="3275013" y="4495800"/>
            <a:ext cx="763588" cy="1587"/>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8" name="Straight Arrow Connector 7"/>
          <p:cNvCxnSpPr/>
          <p:nvPr/>
        </p:nvCxnSpPr>
        <p:spPr bwMode="auto">
          <a:xfrm rot="5400000">
            <a:off x="4189413" y="4343400"/>
            <a:ext cx="763588" cy="1587"/>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Straight Arrow Connector 8"/>
          <p:cNvCxnSpPr/>
          <p:nvPr/>
        </p:nvCxnSpPr>
        <p:spPr bwMode="auto">
          <a:xfrm rot="5400000">
            <a:off x="5562600" y="4572000"/>
            <a:ext cx="763588" cy="1588"/>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0" name="Straight Arrow Connector 9"/>
          <p:cNvCxnSpPr/>
          <p:nvPr/>
        </p:nvCxnSpPr>
        <p:spPr bwMode="auto">
          <a:xfrm rot="5400000">
            <a:off x="4876800" y="4343400"/>
            <a:ext cx="763588" cy="1588"/>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rand Teton 4 RFH"/>
          <p:cNvPicPr>
            <a:picLocks noChangeAspect="1" noChangeArrowheads="1"/>
          </p:cNvPicPr>
          <p:nvPr/>
        </p:nvPicPr>
        <p:blipFill>
          <a:blip r:embed="rId3"/>
          <a:srcRect/>
          <a:stretch>
            <a:fillRect/>
          </a:stretch>
        </p:blipFill>
        <p:spPr bwMode="auto">
          <a:xfrm>
            <a:off x="0" y="0"/>
            <a:ext cx="9144000" cy="664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RTErelief11997"/>
          <p:cNvPicPr>
            <a:picLocks noChangeAspect="1" noChangeArrowheads="1"/>
          </p:cNvPicPr>
          <p:nvPr/>
        </p:nvPicPr>
        <p:blipFill>
          <a:blip r:embed="rId3"/>
          <a:srcRect/>
          <a:stretch>
            <a:fillRect/>
          </a:stretch>
        </p:blipFill>
        <p:spPr bwMode="auto">
          <a:xfrm>
            <a:off x="1600200" y="-82550"/>
            <a:ext cx="6257925" cy="7021513"/>
          </a:xfrm>
          <a:prstGeom prst="rect">
            <a:avLst/>
          </a:prstGeom>
          <a:noFill/>
          <a:ln w="9525">
            <a:noFill/>
            <a:miter lim="800000"/>
            <a:headEnd/>
            <a:tailEnd/>
          </a:ln>
        </p:spPr>
      </p:pic>
      <p:sp>
        <p:nvSpPr>
          <p:cNvPr id="36867" name="Freeform 2"/>
          <p:cNvSpPr>
            <a:spLocks noChangeArrowheads="1"/>
          </p:cNvSpPr>
          <p:nvPr/>
        </p:nvSpPr>
        <p:spPr bwMode="auto">
          <a:xfrm>
            <a:off x="3157538" y="1546225"/>
            <a:ext cx="1595437" cy="4811713"/>
          </a:xfrm>
          <a:custGeom>
            <a:avLst/>
            <a:gdLst>
              <a:gd name="T0" fmla="*/ 1576186 w 1596572"/>
              <a:gd name="T1" fmla="*/ 0 h 4811486"/>
              <a:gd name="T2" fmla="*/ 1304429 w 1596572"/>
              <a:gd name="T3" fmla="*/ 1818088 h 4811486"/>
              <a:gd name="T4" fmla="*/ 641344 w 1596572"/>
              <a:gd name="T5" fmla="*/ 3962776 h 4811486"/>
              <a:gd name="T6" fmla="*/ 0 w 1596572"/>
              <a:gd name="T7" fmla="*/ 4811941 h 4811486"/>
              <a:gd name="T8" fmla="*/ 0 60000 65536"/>
              <a:gd name="T9" fmla="*/ 0 60000 65536"/>
              <a:gd name="T10" fmla="*/ 0 60000 65536"/>
              <a:gd name="T11" fmla="*/ 0 60000 65536"/>
              <a:gd name="T12" fmla="*/ 0 w 1596572"/>
              <a:gd name="T13" fmla="*/ 0 h 4811486"/>
              <a:gd name="T14" fmla="*/ 1596572 w 1596572"/>
              <a:gd name="T15" fmla="*/ 4811486 h 4811486"/>
            </a:gdLst>
            <a:ahLst/>
            <a:cxnLst>
              <a:cxn ang="T8">
                <a:pos x="T0" y="T1"/>
              </a:cxn>
              <a:cxn ang="T9">
                <a:pos x="T2" y="T3"/>
              </a:cxn>
              <a:cxn ang="T10">
                <a:pos x="T4" y="T5"/>
              </a:cxn>
              <a:cxn ang="T11">
                <a:pos x="T6" y="T7"/>
              </a:cxn>
            </a:cxnLst>
            <a:rect l="T12" t="T13" r="T14" b="T15"/>
            <a:pathLst>
              <a:path w="1596572" h="4811486">
                <a:moveTo>
                  <a:pt x="1578429" y="0"/>
                </a:moveTo>
                <a:cubicBezTo>
                  <a:pt x="1596572" y="597807"/>
                  <a:pt x="1462315" y="1195615"/>
                  <a:pt x="1306286" y="1817915"/>
                </a:cubicBezTo>
                <a:cubicBezTo>
                  <a:pt x="1139371" y="2483758"/>
                  <a:pt x="1143000" y="2957286"/>
                  <a:pt x="642257" y="3962400"/>
                </a:cubicBezTo>
                <a:cubicBezTo>
                  <a:pt x="446315" y="4303485"/>
                  <a:pt x="235857" y="4469493"/>
                  <a:pt x="0" y="4811486"/>
                </a:cubicBezTo>
              </a:path>
            </a:pathLst>
          </a:custGeom>
          <a:noFill/>
          <a:ln w="50800"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GRTErelief11997"/>
          <p:cNvPicPr>
            <a:picLocks noChangeAspect="1" noChangeArrowheads="1"/>
          </p:cNvPicPr>
          <p:nvPr/>
        </p:nvPicPr>
        <p:blipFill>
          <a:blip r:embed="rId4"/>
          <a:srcRect/>
          <a:stretch>
            <a:fillRect/>
          </a:stretch>
        </p:blipFill>
        <p:spPr bwMode="auto">
          <a:xfrm>
            <a:off x="1600200" y="-82550"/>
            <a:ext cx="6257925" cy="7021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GRTErelief11997"/>
          <p:cNvPicPr>
            <a:picLocks noChangeAspect="1" noChangeArrowheads="1"/>
          </p:cNvPicPr>
          <p:nvPr/>
        </p:nvPicPr>
        <p:blipFill>
          <a:blip r:embed="rId4"/>
          <a:srcRect/>
          <a:stretch>
            <a:fillRect/>
          </a:stretch>
        </p:blipFill>
        <p:spPr bwMode="auto">
          <a:xfrm>
            <a:off x="1600200" y="-82550"/>
            <a:ext cx="6257925" cy="7021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GT44-6"/>
          <p:cNvPicPr>
            <a:picLocks noChangeAspect="1" noChangeArrowheads="1"/>
          </p:cNvPicPr>
          <p:nvPr/>
        </p:nvPicPr>
        <p:blipFill>
          <a:blip r:embed="rId3"/>
          <a:srcRect/>
          <a:stretch>
            <a:fillRect/>
          </a:stretch>
        </p:blipFill>
        <p:spPr bwMode="auto">
          <a:xfrm>
            <a:off x="0" y="1600200"/>
            <a:ext cx="9144000" cy="3659188"/>
          </a:xfrm>
          <a:prstGeom prst="rect">
            <a:avLst/>
          </a:prstGeom>
          <a:noFill/>
          <a:ln w="9525">
            <a:noFill/>
            <a:miter lim="800000"/>
            <a:headEnd/>
            <a:tailEnd/>
          </a:ln>
        </p:spPr>
      </p:pic>
      <p:cxnSp>
        <p:nvCxnSpPr>
          <p:cNvPr id="5" name="Straight Arrow Connector 4"/>
          <p:cNvCxnSpPr/>
          <p:nvPr/>
        </p:nvCxnSpPr>
        <p:spPr bwMode="auto">
          <a:xfrm rot="16200000" flipV="1">
            <a:off x="3468688" y="3086100"/>
            <a:ext cx="531812" cy="1588"/>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6" name="Straight Arrow Connector 5"/>
          <p:cNvCxnSpPr/>
          <p:nvPr/>
        </p:nvCxnSpPr>
        <p:spPr bwMode="auto">
          <a:xfrm rot="5400000">
            <a:off x="3008313" y="3086100"/>
            <a:ext cx="534988" cy="1587"/>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srcRect/>
          <a:stretch>
            <a:fillRect/>
          </a:stretch>
        </p:blipFill>
        <p:spPr bwMode="auto">
          <a:xfrm>
            <a:off x="3962400" y="431800"/>
            <a:ext cx="5283200" cy="5892800"/>
          </a:xfrm>
          <a:prstGeom prst="rect">
            <a:avLst/>
          </a:prstGeom>
          <a:noFill/>
          <a:ln w="9525">
            <a:noFill/>
            <a:miter lim="800000"/>
            <a:headEnd/>
            <a:tailEnd/>
          </a:ln>
        </p:spPr>
      </p:pic>
      <p:pic>
        <p:nvPicPr>
          <p:cNvPr id="38915" name="Picture 2" descr="http://www.winona.edu/geology/imagearchive/geologicmaps/tetongeolmap.jpg"/>
          <p:cNvPicPr>
            <a:picLocks noChangeAspect="1" noChangeArrowheads="1"/>
          </p:cNvPicPr>
          <p:nvPr/>
        </p:nvPicPr>
        <p:blipFill>
          <a:blip r:embed="rId4"/>
          <a:srcRect/>
          <a:stretch>
            <a:fillRect/>
          </a:stretch>
        </p:blipFill>
        <p:spPr bwMode="auto">
          <a:xfrm>
            <a:off x="0" y="485775"/>
            <a:ext cx="3954463" cy="5886450"/>
          </a:xfrm>
          <a:prstGeom prst="rect">
            <a:avLst/>
          </a:prstGeom>
          <a:noFill/>
          <a:ln w="9525">
            <a:noFill/>
            <a:miter lim="800000"/>
            <a:headEnd/>
            <a:tailEnd/>
          </a:ln>
        </p:spPr>
      </p:pic>
      <p:cxnSp>
        <p:nvCxnSpPr>
          <p:cNvPr id="38916" name="Straight Connector 4"/>
          <p:cNvCxnSpPr>
            <a:cxnSpLocks noChangeShapeType="1"/>
          </p:cNvCxnSpPr>
          <p:nvPr/>
        </p:nvCxnSpPr>
        <p:spPr bwMode="auto">
          <a:xfrm rot="10800000" flipV="1">
            <a:off x="1524000" y="3200400"/>
            <a:ext cx="2438400" cy="609600"/>
          </a:xfrm>
          <a:prstGeom prst="line">
            <a:avLst/>
          </a:prstGeom>
          <a:noFill/>
          <a:ln w="50800" algn="ctr">
            <a:solidFill>
              <a:srgbClr val="FF0000"/>
            </a:solidFill>
            <a:round/>
            <a:headEnd/>
            <a:tailEnd/>
          </a:ln>
        </p:spPr>
      </p:cxnSp>
      <p:cxnSp>
        <p:nvCxnSpPr>
          <p:cNvPr id="38917" name="Straight Connector 6"/>
          <p:cNvCxnSpPr>
            <a:cxnSpLocks noChangeShapeType="1"/>
          </p:cNvCxnSpPr>
          <p:nvPr/>
        </p:nvCxnSpPr>
        <p:spPr bwMode="auto">
          <a:xfrm flipV="1">
            <a:off x="-914400" y="3810000"/>
            <a:ext cx="2438400" cy="76200"/>
          </a:xfrm>
          <a:prstGeom prst="line">
            <a:avLst/>
          </a:prstGeom>
          <a:noFill/>
          <a:ln w="50800" algn="ctr">
            <a:solidFill>
              <a:srgbClr val="FF0000"/>
            </a:solidFill>
            <a:round/>
            <a:headEnd/>
            <a:tailEnd/>
          </a:ln>
        </p:spPr>
      </p:cxnSp>
      <p:sp>
        <p:nvSpPr>
          <p:cNvPr id="38918" name="TextBox 9"/>
          <p:cNvSpPr txBox="1">
            <a:spLocks noChangeArrowheads="1"/>
          </p:cNvSpPr>
          <p:nvPr/>
        </p:nvSpPr>
        <p:spPr bwMode="auto">
          <a:xfrm>
            <a:off x="-76200" y="3352800"/>
            <a:ext cx="457200" cy="584200"/>
          </a:xfrm>
          <a:prstGeom prst="rect">
            <a:avLst/>
          </a:prstGeom>
          <a:noFill/>
          <a:ln w="9525">
            <a:noFill/>
            <a:miter lim="800000"/>
            <a:headEnd/>
            <a:tailEnd/>
          </a:ln>
        </p:spPr>
        <p:txBody>
          <a:bodyPr>
            <a:spAutoFit/>
          </a:bodyPr>
          <a:lstStyle/>
          <a:p>
            <a:r>
              <a:rPr lang="en-US" b="1"/>
              <a:t>A</a:t>
            </a:r>
          </a:p>
        </p:txBody>
      </p:sp>
      <p:sp>
        <p:nvSpPr>
          <p:cNvPr id="38919" name="TextBox 10"/>
          <p:cNvSpPr txBox="1">
            <a:spLocks noChangeArrowheads="1"/>
          </p:cNvSpPr>
          <p:nvPr/>
        </p:nvSpPr>
        <p:spPr bwMode="auto">
          <a:xfrm>
            <a:off x="4114800" y="4572000"/>
            <a:ext cx="457200" cy="584200"/>
          </a:xfrm>
          <a:prstGeom prst="rect">
            <a:avLst/>
          </a:prstGeom>
          <a:noFill/>
          <a:ln w="9525">
            <a:noFill/>
            <a:miter lim="800000"/>
            <a:headEnd/>
            <a:tailEnd/>
          </a:ln>
        </p:spPr>
        <p:txBody>
          <a:bodyPr>
            <a:spAutoFit/>
          </a:bodyPr>
          <a:lstStyle/>
          <a:p>
            <a:r>
              <a:rPr lang="en-US" b="1"/>
              <a:t>A</a:t>
            </a:r>
          </a:p>
        </p:txBody>
      </p:sp>
      <p:sp>
        <p:nvSpPr>
          <p:cNvPr id="38920" name="TextBox 11"/>
          <p:cNvSpPr txBox="1">
            <a:spLocks noChangeArrowheads="1"/>
          </p:cNvSpPr>
          <p:nvPr/>
        </p:nvSpPr>
        <p:spPr bwMode="auto">
          <a:xfrm>
            <a:off x="3886200" y="2743200"/>
            <a:ext cx="609600" cy="584200"/>
          </a:xfrm>
          <a:prstGeom prst="rect">
            <a:avLst/>
          </a:prstGeom>
          <a:noFill/>
          <a:ln w="9525">
            <a:noFill/>
            <a:miter lim="800000"/>
            <a:headEnd/>
            <a:tailEnd/>
          </a:ln>
        </p:spPr>
        <p:txBody>
          <a:bodyPr>
            <a:spAutoFit/>
          </a:bodyPr>
          <a:lstStyle/>
          <a:p>
            <a:r>
              <a:rPr lang="en-US" b="1"/>
              <a:t>A’</a:t>
            </a:r>
          </a:p>
        </p:txBody>
      </p:sp>
      <p:sp>
        <p:nvSpPr>
          <p:cNvPr id="38921" name="TextBox 12"/>
          <p:cNvSpPr txBox="1">
            <a:spLocks noChangeArrowheads="1"/>
          </p:cNvSpPr>
          <p:nvPr/>
        </p:nvSpPr>
        <p:spPr bwMode="auto">
          <a:xfrm>
            <a:off x="8686800" y="4597400"/>
            <a:ext cx="609600" cy="584200"/>
          </a:xfrm>
          <a:prstGeom prst="rect">
            <a:avLst/>
          </a:prstGeom>
          <a:noFill/>
          <a:ln w="9525">
            <a:noFill/>
            <a:miter lim="800000"/>
            <a:headEnd/>
            <a:tailEnd/>
          </a:ln>
        </p:spPr>
        <p:txBody>
          <a:bodyPr>
            <a:spAutoFit/>
          </a:bodyPr>
          <a:lstStyle/>
          <a:p>
            <a:r>
              <a:rPr lang="en-US" b="1"/>
              <a:t>A’</a:t>
            </a:r>
          </a:p>
        </p:txBody>
      </p:sp>
      <p:sp>
        <p:nvSpPr>
          <p:cNvPr id="14" name="TextBox 13"/>
          <p:cNvSpPr txBox="1"/>
          <p:nvPr/>
        </p:nvSpPr>
        <p:spPr>
          <a:xfrm>
            <a:off x="5486400" y="4033838"/>
            <a:ext cx="4648200" cy="461962"/>
          </a:xfrm>
          <a:prstGeom prst="rect">
            <a:avLst/>
          </a:prstGeom>
          <a:noFill/>
        </p:spPr>
        <p:txBody>
          <a:bodyPr>
            <a:spAutoFit/>
          </a:bodyPr>
          <a:lstStyle/>
          <a:p>
            <a:pPr algn="ctr">
              <a:defRPr/>
            </a:pPr>
            <a:r>
              <a:rPr lang="en-US" sz="2400" b="1" dirty="0">
                <a:effectLst>
                  <a:outerShdw blurRad="38100" dist="38100" dir="2700000" algn="tl">
                    <a:srgbClr val="000000">
                      <a:alpha val="43137"/>
                    </a:srgbClr>
                  </a:outerShdw>
                </a:effectLst>
              </a:rPr>
              <a:t>Spread Creek Fault</a:t>
            </a:r>
          </a:p>
        </p:txBody>
      </p:sp>
      <p:cxnSp>
        <p:nvCxnSpPr>
          <p:cNvPr id="15" name="Straight Arrow Connector 14"/>
          <p:cNvCxnSpPr/>
          <p:nvPr/>
        </p:nvCxnSpPr>
        <p:spPr bwMode="auto">
          <a:xfrm rot="10800000">
            <a:off x="3886200" y="3810000"/>
            <a:ext cx="2438400" cy="4572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20" name="Straight Arrow Connector 19"/>
          <p:cNvCxnSpPr/>
          <p:nvPr/>
        </p:nvCxnSpPr>
        <p:spPr bwMode="auto">
          <a:xfrm rot="16200000" flipH="1">
            <a:off x="7962900" y="4610100"/>
            <a:ext cx="609600" cy="3810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srcRect/>
          <a:stretch>
            <a:fillRect/>
          </a:stretch>
        </p:blipFill>
        <p:spPr bwMode="auto">
          <a:xfrm>
            <a:off x="3962400" y="431800"/>
            <a:ext cx="5283200" cy="5892800"/>
          </a:xfrm>
          <a:prstGeom prst="rect">
            <a:avLst/>
          </a:prstGeom>
          <a:noFill/>
          <a:ln w="9525">
            <a:noFill/>
            <a:miter lim="800000"/>
            <a:headEnd/>
            <a:tailEnd/>
          </a:ln>
        </p:spPr>
      </p:pic>
      <p:pic>
        <p:nvPicPr>
          <p:cNvPr id="39939" name="Picture 2" descr="http://www.winona.edu/geology/imagearchive/geologicmaps/tetongeolmap.jpg"/>
          <p:cNvPicPr>
            <a:picLocks noChangeAspect="1" noChangeArrowheads="1"/>
          </p:cNvPicPr>
          <p:nvPr/>
        </p:nvPicPr>
        <p:blipFill>
          <a:blip r:embed="rId4"/>
          <a:srcRect/>
          <a:stretch>
            <a:fillRect/>
          </a:stretch>
        </p:blipFill>
        <p:spPr bwMode="auto">
          <a:xfrm>
            <a:off x="0" y="485775"/>
            <a:ext cx="3954463" cy="5886450"/>
          </a:xfrm>
          <a:prstGeom prst="rect">
            <a:avLst/>
          </a:prstGeom>
          <a:noFill/>
          <a:ln w="9525">
            <a:noFill/>
            <a:miter lim="800000"/>
            <a:headEnd/>
            <a:tailEnd/>
          </a:ln>
        </p:spPr>
      </p:pic>
      <p:sp>
        <p:nvSpPr>
          <p:cNvPr id="14" name="TextBox 13"/>
          <p:cNvSpPr txBox="1"/>
          <p:nvPr/>
        </p:nvSpPr>
        <p:spPr>
          <a:xfrm>
            <a:off x="3886200" y="4343400"/>
            <a:ext cx="2667000" cy="461963"/>
          </a:xfrm>
          <a:prstGeom prst="rect">
            <a:avLst/>
          </a:prstGeom>
          <a:noFill/>
        </p:spPr>
        <p:txBody>
          <a:bodyPr>
            <a:spAutoFit/>
          </a:bodyPr>
          <a:lstStyle/>
          <a:p>
            <a:pPr algn="ctr">
              <a:defRPr/>
            </a:pPr>
            <a:r>
              <a:rPr lang="en-US" sz="2400" b="1" dirty="0">
                <a:effectLst>
                  <a:outerShdw blurRad="38100" dist="38100" dir="2700000" algn="tl">
                    <a:srgbClr val="000000">
                      <a:alpha val="43137"/>
                    </a:srgbClr>
                  </a:outerShdw>
                </a:effectLst>
              </a:rPr>
              <a:t>Flat Creek Fault</a:t>
            </a:r>
          </a:p>
        </p:txBody>
      </p:sp>
      <p:cxnSp>
        <p:nvCxnSpPr>
          <p:cNvPr id="15" name="Straight Arrow Connector 14"/>
          <p:cNvCxnSpPr>
            <a:stCxn id="14" idx="1"/>
          </p:cNvCxnSpPr>
          <p:nvPr/>
        </p:nvCxnSpPr>
        <p:spPr bwMode="auto">
          <a:xfrm rot="10800000" flipV="1">
            <a:off x="2819400" y="4573588"/>
            <a:ext cx="1066800" cy="1370012"/>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http://www.winona.edu/geology/imagearchive/geologicmaps/tetongeolmap.jpg"/>
          <p:cNvPicPr>
            <a:picLocks noChangeAspect="1" noChangeArrowheads="1"/>
          </p:cNvPicPr>
          <p:nvPr/>
        </p:nvPicPr>
        <p:blipFill>
          <a:blip r:embed="rId3"/>
          <a:srcRect t="31403"/>
          <a:stretch>
            <a:fillRect/>
          </a:stretch>
        </p:blipFill>
        <p:spPr bwMode="auto">
          <a:xfrm>
            <a:off x="0" y="0"/>
            <a:ext cx="6715125" cy="6858000"/>
          </a:xfrm>
          <a:prstGeom prst="rect">
            <a:avLst/>
          </a:prstGeom>
          <a:noFill/>
          <a:ln w="9525">
            <a:noFill/>
            <a:miter lim="800000"/>
            <a:headEnd/>
            <a:tailEnd/>
          </a:ln>
        </p:spPr>
      </p:pic>
      <p:sp>
        <p:nvSpPr>
          <p:cNvPr id="14" name="TextBox 13"/>
          <p:cNvSpPr txBox="1"/>
          <p:nvPr/>
        </p:nvSpPr>
        <p:spPr>
          <a:xfrm>
            <a:off x="4724400" y="6019800"/>
            <a:ext cx="2209800" cy="830263"/>
          </a:xfrm>
          <a:prstGeom prst="rect">
            <a:avLst/>
          </a:prstGeom>
          <a:noFill/>
        </p:spPr>
        <p:txBody>
          <a:bodyPr>
            <a:spAutoFit/>
          </a:bodyPr>
          <a:lstStyle/>
          <a:p>
            <a:pPr algn="ctr">
              <a:defRPr/>
            </a:pPr>
            <a:r>
              <a:rPr lang="en-US" sz="2400" b="1" dirty="0">
                <a:effectLst>
                  <a:outerShdw blurRad="38100" dist="38100" dir="2700000" algn="tl">
                    <a:srgbClr val="000000">
                      <a:alpha val="43137"/>
                    </a:srgbClr>
                  </a:outerShdw>
                </a:effectLst>
              </a:rPr>
              <a:t>Layers tilted toward river</a:t>
            </a:r>
          </a:p>
        </p:txBody>
      </p:sp>
      <p:sp>
        <p:nvSpPr>
          <p:cNvPr id="40964" name="Right Arrow 9"/>
          <p:cNvSpPr>
            <a:spLocks noChangeArrowheads="1"/>
          </p:cNvSpPr>
          <p:nvPr/>
        </p:nvSpPr>
        <p:spPr bwMode="auto">
          <a:xfrm rot="-3048411">
            <a:off x="4996657" y="5547518"/>
            <a:ext cx="425450" cy="563563"/>
          </a:xfrm>
          <a:prstGeom prst="rightArrow">
            <a:avLst>
              <a:gd name="adj1" fmla="val 50000"/>
              <a:gd name="adj2" fmla="val 50000"/>
            </a:avLst>
          </a:prstGeom>
          <a:solidFill>
            <a:srgbClr val="FF0000"/>
          </a:solidFill>
          <a:ln w="254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rosVentreXsection"/>
          <p:cNvPicPr>
            <a:picLocks noChangeAspect="1" noChangeArrowheads="1"/>
          </p:cNvPicPr>
          <p:nvPr/>
        </p:nvPicPr>
        <p:blipFill>
          <a:blip r:embed="rId3"/>
          <a:srcRect/>
          <a:stretch>
            <a:fillRect/>
          </a:stretch>
        </p:blipFill>
        <p:spPr bwMode="auto">
          <a:xfrm>
            <a:off x="0" y="1447800"/>
            <a:ext cx="9144000" cy="410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rosVentre"/>
          <p:cNvPicPr>
            <a:picLocks noChangeAspect="1" noChangeArrowheads="1"/>
          </p:cNvPicPr>
          <p:nvPr/>
        </p:nvPicPr>
        <p:blipFill>
          <a:blip r:embed="rId3"/>
          <a:srcRect/>
          <a:stretch>
            <a:fillRect/>
          </a:stretch>
        </p:blipFill>
        <p:spPr bwMode="auto">
          <a:xfrm>
            <a:off x="0" y="0"/>
            <a:ext cx="9144000" cy="6234113"/>
          </a:xfrm>
          <a:prstGeom prst="rect">
            <a:avLst/>
          </a:prstGeom>
          <a:noFill/>
          <a:ln w="9525">
            <a:noFill/>
            <a:miter lim="800000"/>
            <a:headEnd/>
            <a:tailEnd/>
          </a:ln>
        </p:spPr>
      </p:pic>
      <p:sp>
        <p:nvSpPr>
          <p:cNvPr id="43011" name="Text Box 5"/>
          <p:cNvSpPr txBox="1">
            <a:spLocks noChangeArrowheads="1"/>
          </p:cNvSpPr>
          <p:nvPr/>
        </p:nvSpPr>
        <p:spPr bwMode="auto">
          <a:xfrm>
            <a:off x="0" y="6278563"/>
            <a:ext cx="8991600" cy="584200"/>
          </a:xfrm>
          <a:prstGeom prst="rect">
            <a:avLst/>
          </a:prstGeom>
          <a:noFill/>
          <a:ln w="9525">
            <a:noFill/>
            <a:miter lim="800000"/>
            <a:headEnd/>
            <a:tailEnd/>
          </a:ln>
        </p:spPr>
        <p:txBody>
          <a:bodyPr>
            <a:spAutoFit/>
          </a:bodyPr>
          <a:lstStyle/>
          <a:p>
            <a:pPr algn="ctr">
              <a:spcBef>
                <a:spcPct val="50000"/>
              </a:spcBef>
            </a:pPr>
            <a:r>
              <a:rPr lang="en-US" b="1">
                <a:solidFill>
                  <a:schemeClr val="bg1"/>
                </a:solidFill>
              </a:rPr>
              <a:t>Gros Ventre Landslide and Lower Slide Lake</a:t>
            </a:r>
          </a:p>
        </p:txBody>
      </p:sp>
      <p:pic>
        <p:nvPicPr>
          <p:cNvPr id="43012" name="Picture 4" descr="flood"/>
          <p:cNvPicPr>
            <a:picLocks noChangeAspect="1" noChangeArrowheads="1"/>
          </p:cNvPicPr>
          <p:nvPr/>
        </p:nvPicPr>
        <p:blipFill>
          <a:blip r:embed="rId4"/>
          <a:srcRect/>
          <a:stretch>
            <a:fillRect/>
          </a:stretch>
        </p:blipFill>
        <p:spPr bwMode="auto">
          <a:xfrm>
            <a:off x="5846763" y="0"/>
            <a:ext cx="3297237"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elly Mercantile Store"/>
          <p:cNvPicPr>
            <a:picLocks noChangeAspect="1" noChangeArrowheads="1"/>
          </p:cNvPicPr>
          <p:nvPr/>
        </p:nvPicPr>
        <p:blipFill>
          <a:blip r:embed="rId3"/>
          <a:srcRect/>
          <a:stretch>
            <a:fillRect/>
          </a:stretch>
        </p:blipFill>
        <p:spPr bwMode="auto">
          <a:xfrm>
            <a:off x="0" y="571500"/>
            <a:ext cx="9132888"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and Teton 30 DBH"/>
          <p:cNvPicPr>
            <a:picLocks noChangeAspect="1" noChangeArrowheads="1"/>
          </p:cNvPicPr>
          <p:nvPr/>
        </p:nvPicPr>
        <p:blipFill>
          <a:blip r:embed="rId3"/>
          <a:srcRect/>
          <a:stretch>
            <a:fillRect/>
          </a:stretch>
        </p:blipFill>
        <p:spPr bwMode="auto">
          <a:xfrm>
            <a:off x="0" y="381000"/>
            <a:ext cx="9144000"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and Teton 33 DBH"/>
          <p:cNvPicPr>
            <a:picLocks noChangeAspect="1" noChangeArrowheads="1"/>
          </p:cNvPicPr>
          <p:nvPr/>
        </p:nvPicPr>
        <p:blipFill>
          <a:blip r:embed="rId3"/>
          <a:srcRect/>
          <a:stretch>
            <a:fillRect/>
          </a:stretch>
        </p:blipFill>
        <p:spPr bwMode="auto">
          <a:xfrm>
            <a:off x="0" y="381000"/>
            <a:ext cx="9144000" cy="608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basin and range"/>
          <p:cNvPicPr>
            <a:picLocks noChangeAspect="1" noChangeArrowheads="1"/>
          </p:cNvPicPr>
          <p:nvPr/>
        </p:nvPicPr>
        <p:blipFill>
          <a:blip r:embed="rId3"/>
          <a:srcRect/>
          <a:stretch>
            <a:fillRect/>
          </a:stretch>
        </p:blipFill>
        <p:spPr bwMode="auto">
          <a:xfrm>
            <a:off x="1676400" y="0"/>
            <a:ext cx="5640388" cy="6858000"/>
          </a:xfrm>
          <a:prstGeom prst="rect">
            <a:avLst/>
          </a:prstGeom>
          <a:noFill/>
          <a:ln w="9525">
            <a:noFill/>
            <a:miter lim="800000"/>
            <a:headEnd/>
            <a:tailEnd/>
          </a:ln>
        </p:spPr>
      </p:pic>
      <p:sp>
        <p:nvSpPr>
          <p:cNvPr id="12291" name="AutoShape 3"/>
          <p:cNvSpPr>
            <a:spLocks noChangeArrowheads="1"/>
          </p:cNvSpPr>
          <p:nvPr/>
        </p:nvSpPr>
        <p:spPr bwMode="auto">
          <a:xfrm>
            <a:off x="4419600" y="1447800"/>
            <a:ext cx="533400" cy="533400"/>
          </a:xfrm>
          <a:prstGeom prst="sun">
            <a:avLst>
              <a:gd name="adj" fmla="val 31944"/>
            </a:avLst>
          </a:prstGeom>
          <a:solidFill>
            <a:srgbClr val="FF0000"/>
          </a:solidFill>
          <a:ln w="9525">
            <a:solidFill>
              <a:schemeClr val="tx1"/>
            </a:solidFill>
            <a:miter lim="800000"/>
            <a:headEnd/>
            <a:tailEnd/>
          </a:ln>
        </p:spPr>
        <p:txBody>
          <a:bodyPr wrap="none" anchor="ctr"/>
          <a:lstStyle/>
          <a:p>
            <a:endParaRPr lang="en-US"/>
          </a:p>
        </p:txBody>
      </p:sp>
      <p:sp>
        <p:nvSpPr>
          <p:cNvPr id="12292" name="Text Box 4"/>
          <p:cNvSpPr txBox="1">
            <a:spLocks noChangeArrowheads="1"/>
          </p:cNvSpPr>
          <p:nvPr/>
        </p:nvSpPr>
        <p:spPr bwMode="auto">
          <a:xfrm>
            <a:off x="4953000" y="1143000"/>
            <a:ext cx="1752600" cy="1066800"/>
          </a:xfrm>
          <a:prstGeom prst="rect">
            <a:avLst/>
          </a:prstGeom>
          <a:noFill/>
          <a:ln w="9525">
            <a:noFill/>
            <a:miter lim="800000"/>
            <a:headEnd/>
            <a:tailEnd/>
          </a:ln>
        </p:spPr>
        <p:txBody>
          <a:bodyPr>
            <a:spAutoFit/>
          </a:bodyPr>
          <a:lstStyle/>
          <a:p>
            <a:pPr>
              <a:spcBef>
                <a:spcPct val="50000"/>
              </a:spcBef>
            </a:pPr>
            <a:r>
              <a:rPr lang="en-US" b="1"/>
              <a:t>Grand Tetons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p:cNvSpPr txBox="1"/>
          <p:nvPr/>
        </p:nvSpPr>
        <p:spPr>
          <a:xfrm>
            <a:off x="762000" y="1284288"/>
            <a:ext cx="2971800" cy="1077912"/>
          </a:xfrm>
          <a:prstGeom prst="rect">
            <a:avLst/>
          </a:prstGeom>
          <a:noFill/>
        </p:spPr>
        <p:txBody>
          <a:bodyPr>
            <a:spAutoFit/>
          </a:bodyPr>
          <a:lstStyle/>
          <a:p>
            <a:pPr algn="ctr">
              <a:defRPr/>
            </a:pPr>
            <a:r>
              <a:rPr lang="en-US" b="1" dirty="0">
                <a:effectLst>
                  <a:outerShdw blurRad="50800" dist="38100" dir="2700000" algn="tl" rotWithShape="0">
                    <a:prstClr val="black">
                      <a:alpha val="40000"/>
                    </a:prstClr>
                  </a:outerShdw>
                </a:effectLst>
              </a:rPr>
              <a:t>Asymmetrical half-grabens</a:t>
            </a:r>
          </a:p>
        </p:txBody>
      </p:sp>
      <p:pic>
        <p:nvPicPr>
          <p:cNvPr id="13315" name="Picture 3"/>
          <p:cNvPicPr>
            <a:picLocks noGrp="1" noChangeAspect="1" noChangeArrowheads="1"/>
          </p:cNvPicPr>
          <p:nvPr>
            <p:ph idx="1"/>
          </p:nvPr>
        </p:nvPicPr>
        <p:blipFill>
          <a:blip r:embed="rId3"/>
          <a:srcRect/>
          <a:stretch>
            <a:fillRect/>
          </a:stretch>
        </p:blipFill>
        <p:spPr>
          <a:xfrm>
            <a:off x="4084638" y="593725"/>
            <a:ext cx="4373562" cy="5502275"/>
          </a:xfrm>
        </p:spPr>
      </p:pic>
      <p:sp>
        <p:nvSpPr>
          <p:cNvPr id="5" name="TextBox 4"/>
          <p:cNvSpPr txBox="1"/>
          <p:nvPr/>
        </p:nvSpPr>
        <p:spPr>
          <a:xfrm>
            <a:off x="762000" y="4408488"/>
            <a:ext cx="2971800" cy="1077912"/>
          </a:xfrm>
          <a:prstGeom prst="rect">
            <a:avLst/>
          </a:prstGeom>
          <a:noFill/>
        </p:spPr>
        <p:txBody>
          <a:bodyPr>
            <a:spAutoFit/>
          </a:bodyPr>
          <a:lstStyle/>
          <a:p>
            <a:pPr algn="ctr">
              <a:defRPr/>
            </a:pPr>
            <a:r>
              <a:rPr lang="en-US" b="1" dirty="0">
                <a:effectLst>
                  <a:outerShdw blurRad="50800" dist="38100" dir="2700000" algn="tl" rotWithShape="0">
                    <a:prstClr val="black">
                      <a:alpha val="40000"/>
                    </a:prstClr>
                  </a:outerShdw>
                </a:effectLst>
              </a:rPr>
              <a:t>Symmetrical basins</a:t>
            </a:r>
          </a:p>
        </p:txBody>
      </p:sp>
      <p:cxnSp>
        <p:nvCxnSpPr>
          <p:cNvPr id="6" name="Straight Arrow Connector 5"/>
          <p:cNvCxnSpPr/>
          <p:nvPr/>
        </p:nvCxnSpPr>
        <p:spPr bwMode="auto">
          <a:xfrm flipV="1">
            <a:off x="3657600" y="1447800"/>
            <a:ext cx="2438400" cy="4572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7" name="Straight Arrow Connector 6"/>
          <p:cNvCxnSpPr/>
          <p:nvPr/>
        </p:nvCxnSpPr>
        <p:spPr bwMode="auto">
          <a:xfrm flipV="1">
            <a:off x="3581400" y="4876800"/>
            <a:ext cx="1600200" cy="762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8" name="Straight Arrow Connector 7"/>
          <p:cNvCxnSpPr/>
          <p:nvPr/>
        </p:nvCxnSpPr>
        <p:spPr bwMode="auto">
          <a:xfrm flipV="1">
            <a:off x="3581400" y="4267200"/>
            <a:ext cx="2743200" cy="6858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1" name="Straight Arrow Connector 10"/>
          <p:cNvCxnSpPr/>
          <p:nvPr/>
        </p:nvCxnSpPr>
        <p:spPr bwMode="auto">
          <a:xfrm>
            <a:off x="3657600" y="1905000"/>
            <a:ext cx="2438400" cy="2286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rand Teton 01A ES"/>
          <p:cNvPicPr>
            <a:picLocks noChangeAspect="1" noChangeArrowheads="1"/>
          </p:cNvPicPr>
          <p:nvPr/>
        </p:nvPicPr>
        <p:blipFill>
          <a:blip r:embed="rId3"/>
          <a:srcRect/>
          <a:stretch>
            <a:fillRect/>
          </a:stretch>
        </p:blipFill>
        <p:spPr bwMode="auto">
          <a:xfrm>
            <a:off x="0" y="381000"/>
            <a:ext cx="9144000" cy="617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rand Teton 01B ES"/>
          <p:cNvPicPr>
            <a:picLocks noChangeAspect="1" noChangeArrowheads="1"/>
          </p:cNvPicPr>
          <p:nvPr/>
        </p:nvPicPr>
        <p:blipFill>
          <a:blip r:embed="rId3"/>
          <a:srcRect/>
          <a:stretch>
            <a:fillRect/>
          </a:stretch>
        </p:blipFill>
        <p:spPr bwMode="auto">
          <a:xfrm>
            <a:off x="0" y="381000"/>
            <a:ext cx="9144000" cy="614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3270</TotalTime>
  <Words>1208</Words>
  <Application>Microsoft Office PowerPoint</Application>
  <PresentationFormat>On-screen Show (4:3)</PresentationFormat>
  <Paragraphs>113</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210</cp:revision>
  <dcterms:created xsi:type="dcterms:W3CDTF">2005-01-16T21:39:56Z</dcterms:created>
  <dcterms:modified xsi:type="dcterms:W3CDTF">2008-07-05T21:46:10Z</dcterms:modified>
</cp:coreProperties>
</file>